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5" r:id="rId1"/>
    <p:sldMasterId id="2147483680" r:id="rId2"/>
    <p:sldMasterId id="2147483703" r:id="rId3"/>
  </p:sldMasterIdLst>
  <p:notesMasterIdLst>
    <p:notesMasterId r:id="rId22"/>
  </p:notesMasterIdLst>
  <p:handoutMasterIdLst>
    <p:handoutMasterId r:id="rId23"/>
  </p:handoutMasterIdLst>
  <p:sldIdLst>
    <p:sldId id="257" r:id="rId4"/>
    <p:sldId id="291" r:id="rId5"/>
    <p:sldId id="284" r:id="rId6"/>
    <p:sldId id="476" r:id="rId7"/>
    <p:sldId id="480" r:id="rId8"/>
    <p:sldId id="436" r:id="rId9"/>
    <p:sldId id="450" r:id="rId10"/>
    <p:sldId id="451" r:id="rId11"/>
    <p:sldId id="392" r:id="rId12"/>
    <p:sldId id="475" r:id="rId13"/>
    <p:sldId id="444" r:id="rId14"/>
    <p:sldId id="474" r:id="rId15"/>
    <p:sldId id="481" r:id="rId16"/>
    <p:sldId id="478" r:id="rId17"/>
    <p:sldId id="372" r:id="rId18"/>
    <p:sldId id="435" r:id="rId19"/>
    <p:sldId id="407" r:id="rId20"/>
    <p:sldId id="479" r:id="rId21"/>
  </p:sldIdLst>
  <p:sldSz cx="9144000" cy="6858000" type="screen4x3"/>
  <p:notesSz cx="6858000" cy="9144000"/>
  <p:defaultTextStyle>
    <a:defPPr>
      <a:defRPr lang="en-US"/>
    </a:defPPr>
    <a:lvl1pPr algn="l" defTabSz="912813" rtl="0" fontAlgn="base">
      <a:spcBef>
        <a:spcPct val="0"/>
      </a:spcBef>
      <a:spcAft>
        <a:spcPct val="0"/>
      </a:spcAft>
      <a:defRPr kern="1200">
        <a:solidFill>
          <a:schemeClr val="tx1"/>
        </a:solidFill>
        <a:latin typeface="Arial" charset="0"/>
        <a:ea typeface="+mn-ea"/>
        <a:cs typeface="+mn-cs"/>
      </a:defRPr>
    </a:lvl1pPr>
    <a:lvl2pPr marL="455613" indent="1588" algn="l" defTabSz="912813" rtl="0" fontAlgn="base">
      <a:spcBef>
        <a:spcPct val="0"/>
      </a:spcBef>
      <a:spcAft>
        <a:spcPct val="0"/>
      </a:spcAft>
      <a:defRPr kern="1200">
        <a:solidFill>
          <a:schemeClr val="tx1"/>
        </a:solidFill>
        <a:latin typeface="Arial" charset="0"/>
        <a:ea typeface="+mn-ea"/>
        <a:cs typeface="+mn-cs"/>
      </a:defRPr>
    </a:lvl2pPr>
    <a:lvl3pPr marL="912813" indent="1588" algn="l" defTabSz="912813" rtl="0" fontAlgn="base">
      <a:spcBef>
        <a:spcPct val="0"/>
      </a:spcBef>
      <a:spcAft>
        <a:spcPct val="0"/>
      </a:spcAft>
      <a:defRPr kern="1200">
        <a:solidFill>
          <a:schemeClr val="tx1"/>
        </a:solidFill>
        <a:latin typeface="Arial" charset="0"/>
        <a:ea typeface="+mn-ea"/>
        <a:cs typeface="+mn-cs"/>
      </a:defRPr>
    </a:lvl3pPr>
    <a:lvl4pPr marL="1370013" indent="1588" algn="l" defTabSz="912813" rtl="0" fontAlgn="base">
      <a:spcBef>
        <a:spcPct val="0"/>
      </a:spcBef>
      <a:spcAft>
        <a:spcPct val="0"/>
      </a:spcAft>
      <a:defRPr kern="1200">
        <a:solidFill>
          <a:schemeClr val="tx1"/>
        </a:solidFill>
        <a:latin typeface="Arial" charset="0"/>
        <a:ea typeface="+mn-ea"/>
        <a:cs typeface="+mn-cs"/>
      </a:defRPr>
    </a:lvl4pPr>
    <a:lvl5pPr marL="1827213" indent="1588" algn="l" defTabSz="912813"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Schroeder" initials="" lastIdx="2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C42E6"/>
    <a:srgbClr val="F1C283"/>
    <a:srgbClr val="CE7E5A"/>
    <a:srgbClr val="CF6A3D"/>
    <a:srgbClr val="D1943B"/>
    <a:srgbClr val="F8F57B"/>
    <a:srgbClr val="D5B953"/>
    <a:srgbClr val="B87D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46" autoAdjust="0"/>
    <p:restoredTop sz="81070" autoAdjust="0"/>
  </p:normalViewPr>
  <p:slideViewPr>
    <p:cSldViewPr snapToGrid="0">
      <p:cViewPr varScale="1">
        <p:scale>
          <a:sx n="94" d="100"/>
          <a:sy n="94" d="100"/>
        </p:scale>
        <p:origin x="-2124" y="-102"/>
      </p:cViewPr>
      <p:guideLst>
        <p:guide orient="horz" pos="146"/>
        <p:guide orient="horz" pos="889"/>
        <p:guide orient="horz" pos="1490"/>
        <p:guide orient="horz"/>
        <p:guide orient="horz" pos="1200"/>
        <p:guide orient="horz" pos="2737"/>
        <p:guide pos="2880"/>
        <p:guide pos="240"/>
        <p:guide pos="455"/>
        <p:guide pos="5520"/>
        <p:guide pos="863"/>
        <p:guide pos="529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6" d="100"/>
          <a:sy n="96" d="100"/>
        </p:scale>
        <p:origin x="-360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joda\My%20Documents\Talks\DC_MonthlyCosts.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Documents%20and%20Settings\joda\My%20Documents\2010_Conferences\WEED\MachinePower.xlsx" TargetMode="External"/><Relationship Id="rId1" Type="http://schemas.openxmlformats.org/officeDocument/2006/relationships/image" Target="../media/image9.jpeg"/></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joda\My%20Documents\2010_Conferences\Sigmetrics\specint2006.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joda\My%20Documents\2010_Conferences\WEED\specpower.xlsx"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file:///C:\Documents%20and%20Settings\joda\My%20Documents\2010_Conferences\WEED\Energy_Total_Summary.xlsx" TargetMode="External"/><Relationship Id="rId1" Type="http://schemas.openxmlformats.org/officeDocument/2006/relationships/image" Target="../media/image9.jpeg"/></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b="1"/>
            </a:pPr>
            <a:r>
              <a:rPr lang="en-US" sz="2400" b="1"/>
              <a:t>Monthly Costs</a:t>
            </a:r>
          </a:p>
        </c:rich>
      </c:tx>
      <c:layout>
        <c:manualLayout>
          <c:xMode val="edge"/>
          <c:yMode val="edge"/>
          <c:x val="0.41314493015959231"/>
          <c:y val="2.7757199201625858E-2"/>
        </c:manualLayout>
      </c:layout>
      <c:overlay val="1"/>
    </c:title>
    <c:autoTitleDeleted val="0"/>
    <c:plotArea>
      <c:layout/>
      <c:pieChart>
        <c:varyColors val="1"/>
        <c:ser>
          <c:idx val="0"/>
          <c:order val="0"/>
          <c:dLbls>
            <c:dLbl>
              <c:idx val="0"/>
              <c:spPr/>
              <c:txPr>
                <a:bodyPr/>
                <a:lstStyle/>
                <a:p>
                  <a:pPr>
                    <a:defRPr sz="1400" b="1"/>
                  </a:pPr>
                  <a:endParaRPr lang="en-US"/>
                </a:p>
              </c:txPr>
              <c:showLegendKey val="0"/>
              <c:showVal val="1"/>
              <c:showCatName val="0"/>
              <c:showSerName val="0"/>
              <c:showPercent val="0"/>
              <c:showBubbleSize val="0"/>
            </c:dLbl>
            <c:dLbl>
              <c:idx val="1"/>
              <c:spPr/>
              <c:txPr>
                <a:bodyPr/>
                <a:lstStyle/>
                <a:p>
                  <a:pPr>
                    <a:defRPr sz="1400" b="1"/>
                  </a:pPr>
                  <a:endParaRPr lang="en-US"/>
                </a:p>
              </c:txPr>
              <c:showLegendKey val="0"/>
              <c:showVal val="1"/>
              <c:showCatName val="0"/>
              <c:showSerName val="0"/>
              <c:showPercent val="0"/>
              <c:showBubbleSize val="0"/>
            </c:dLbl>
            <c:dLbl>
              <c:idx val="2"/>
              <c:layout>
                <c:manualLayout>
                  <c:x val="-2.2335354632395082E-2"/>
                  <c:y val="0.10266615462520688"/>
                </c:manualLayout>
              </c:layout>
              <c:spPr/>
              <c:txPr>
                <a:bodyPr/>
                <a:lstStyle/>
                <a:p>
                  <a:pPr>
                    <a:defRPr sz="1400" b="1"/>
                  </a:pPr>
                  <a:endParaRPr lang="en-US"/>
                </a:p>
              </c:txPr>
              <c:showLegendKey val="0"/>
              <c:showVal val="1"/>
              <c:showCatName val="0"/>
              <c:showSerName val="0"/>
              <c:showPercent val="0"/>
              <c:showBubbleSize val="0"/>
            </c:dLbl>
            <c:dLbl>
              <c:idx val="3"/>
              <c:layout>
                <c:manualLayout>
                  <c:x val="-2.488397559576595E-2"/>
                  <c:y val="2.8422617693019694E-2"/>
                </c:manualLayout>
              </c:layout>
              <c:spPr/>
              <c:txPr>
                <a:bodyPr/>
                <a:lstStyle/>
                <a:p>
                  <a:pPr>
                    <a:defRPr sz="1400" b="1"/>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Servers</c:v>
                </c:pt>
                <c:pt idx="1">
                  <c:v>Power &amp; Cooling Infrastructure</c:v>
                </c:pt>
                <c:pt idx="2">
                  <c:v>Power  </c:v>
                </c:pt>
                <c:pt idx="3">
                  <c:v>Other Infrastructure</c:v>
                </c:pt>
              </c:strCache>
            </c:strRef>
          </c:cat>
          <c:val>
            <c:numRef>
              <c:f>Sheet1!$B$2:$B$5</c:f>
              <c:numCache>
                <c:formatCode>_("$"* #,##0_);_("$"* \(#,##0\);_("$"* "-"??_);_(@_)</c:formatCode>
                <c:ptCount val="4"/>
                <c:pt idx="0">
                  <c:v>2997090</c:v>
                </c:pt>
                <c:pt idx="1">
                  <c:v>1296902</c:v>
                </c:pt>
                <c:pt idx="2">
                  <c:v>1042440</c:v>
                </c:pt>
                <c:pt idx="3">
                  <c:v>284682</c:v>
                </c:pt>
              </c:numCache>
            </c:numRef>
          </c:val>
        </c:ser>
        <c:dLbls>
          <c:showLegendKey val="0"/>
          <c:showVal val="0"/>
          <c:showCatName val="0"/>
          <c:showSerName val="0"/>
          <c:showPercent val="0"/>
          <c:showBubbleSize val="0"/>
          <c:showLeaderLines val="0"/>
        </c:dLbls>
        <c:firstSliceAng val="0"/>
      </c:pieChart>
    </c:plotArea>
    <c:legend>
      <c:legendPos val="r"/>
      <c:layout>
        <c:manualLayout>
          <c:xMode val="edge"/>
          <c:yMode val="edge"/>
          <c:x val="0.68764956104624864"/>
          <c:y val="0.21199661042235976"/>
          <c:w val="0.30703933531487537"/>
          <c:h val="0.72137024504972869"/>
        </c:manualLayout>
      </c:layout>
      <c:overlay val="0"/>
      <c:txPr>
        <a:bodyPr/>
        <a:lstStyle/>
        <a:p>
          <a:pPr>
            <a:defRPr sz="18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868060231334206E-2"/>
          <c:y val="9.1918281243786482E-2"/>
          <c:w val="0.63847511812645263"/>
          <c:h val="0.68056633895982288"/>
        </c:manualLayout>
      </c:layout>
      <c:barChart>
        <c:barDir val="col"/>
        <c:grouping val="clustered"/>
        <c:varyColors val="0"/>
        <c:ser>
          <c:idx val="0"/>
          <c:order val="0"/>
          <c:tx>
            <c:strRef>
              <c:f>Sheet1!$A$16</c:f>
              <c:strCache>
                <c:ptCount val="1"/>
                <c:pt idx="0">
                  <c:v>Atom (1-core), SUT 1A</c:v>
                </c:pt>
              </c:strCache>
            </c:strRef>
          </c:tx>
          <c:invertIfNegative val="0"/>
          <c:cat>
            <c:strRef>
              <c:f>Sheet1!$B$15:$C$15</c:f>
              <c:strCache>
                <c:ptCount val="2"/>
                <c:pt idx="0">
                  <c:v>Idle</c:v>
                </c:pt>
                <c:pt idx="1">
                  <c:v>100% CPU Utilization</c:v>
                </c:pt>
              </c:strCache>
            </c:strRef>
          </c:cat>
          <c:val>
            <c:numRef>
              <c:f>Sheet1!$B$16:$C$16</c:f>
              <c:numCache>
                <c:formatCode>General</c:formatCode>
                <c:ptCount val="2"/>
                <c:pt idx="0">
                  <c:v>20.7</c:v>
                </c:pt>
                <c:pt idx="1">
                  <c:v>25.3</c:v>
                </c:pt>
              </c:numCache>
            </c:numRef>
          </c:val>
        </c:ser>
        <c:ser>
          <c:idx val="1"/>
          <c:order val="1"/>
          <c:tx>
            <c:strRef>
              <c:f>Sheet1!$A$17</c:f>
              <c:strCache>
                <c:ptCount val="1"/>
                <c:pt idx="0">
                  <c:v>Atom (2-cores), SUT 1B</c:v>
                </c:pt>
              </c:strCache>
            </c:strRef>
          </c:tx>
          <c:spPr>
            <a:solidFill>
              <a:srgbClr val="FFFF00"/>
            </a:solidFill>
          </c:spPr>
          <c:invertIfNegative val="0"/>
          <c:cat>
            <c:strRef>
              <c:f>Sheet1!$B$15:$C$15</c:f>
              <c:strCache>
                <c:ptCount val="2"/>
                <c:pt idx="0">
                  <c:v>Idle</c:v>
                </c:pt>
                <c:pt idx="1">
                  <c:v>100% CPU Utilization</c:v>
                </c:pt>
              </c:strCache>
            </c:strRef>
          </c:cat>
          <c:val>
            <c:numRef>
              <c:f>Sheet1!$B$17:$C$17</c:f>
              <c:numCache>
                <c:formatCode>General</c:formatCode>
                <c:ptCount val="2"/>
                <c:pt idx="0">
                  <c:v>23.8</c:v>
                </c:pt>
                <c:pt idx="1">
                  <c:v>28.7</c:v>
                </c:pt>
              </c:numCache>
            </c:numRef>
          </c:val>
        </c:ser>
        <c:ser>
          <c:idx val="3"/>
          <c:order val="2"/>
          <c:tx>
            <c:strRef>
              <c:f>Sheet1!$A$19</c:f>
              <c:strCache>
                <c:ptCount val="1"/>
                <c:pt idx="0">
                  <c:v>Via U2250, SUT 1C</c:v>
                </c:pt>
              </c:strCache>
            </c:strRef>
          </c:tx>
          <c:invertIfNegative val="0"/>
          <c:cat>
            <c:strRef>
              <c:f>Sheet1!$B$15:$C$15</c:f>
              <c:strCache>
                <c:ptCount val="2"/>
                <c:pt idx="0">
                  <c:v>Idle</c:v>
                </c:pt>
                <c:pt idx="1">
                  <c:v>100% CPU Utilization</c:v>
                </c:pt>
              </c:strCache>
            </c:strRef>
          </c:cat>
          <c:val>
            <c:numRef>
              <c:f>Sheet1!$B$19:$C$19</c:f>
              <c:numCache>
                <c:formatCode>General</c:formatCode>
                <c:ptCount val="2"/>
                <c:pt idx="0">
                  <c:v>21</c:v>
                </c:pt>
                <c:pt idx="1">
                  <c:v>36.1</c:v>
                </c:pt>
              </c:numCache>
            </c:numRef>
          </c:val>
        </c:ser>
        <c:ser>
          <c:idx val="4"/>
          <c:order val="3"/>
          <c:tx>
            <c:strRef>
              <c:f>Sheet1!$A$20</c:f>
              <c:strCache>
                <c:ptCount val="1"/>
                <c:pt idx="0">
                  <c:v>Intel Core2 Duo, SUT 2</c:v>
                </c:pt>
              </c:strCache>
            </c:strRef>
          </c:tx>
          <c:invertIfNegative val="0"/>
          <c:cat>
            <c:strRef>
              <c:f>Sheet1!$B$15:$C$15</c:f>
              <c:strCache>
                <c:ptCount val="2"/>
                <c:pt idx="0">
                  <c:v>Idle</c:v>
                </c:pt>
                <c:pt idx="1">
                  <c:v>100% CPU Utilization</c:v>
                </c:pt>
              </c:strCache>
            </c:strRef>
          </c:cat>
          <c:val>
            <c:numRef>
              <c:f>Sheet1!$B$20:$C$20</c:f>
              <c:numCache>
                <c:formatCode>General</c:formatCode>
                <c:ptCount val="2"/>
                <c:pt idx="0">
                  <c:v>22.3</c:v>
                </c:pt>
                <c:pt idx="1">
                  <c:v>46.9</c:v>
                </c:pt>
              </c:numCache>
            </c:numRef>
          </c:val>
        </c:ser>
        <c:ser>
          <c:idx val="2"/>
          <c:order val="4"/>
          <c:tx>
            <c:strRef>
              <c:f>Sheet1!$A$18</c:f>
              <c:strCache>
                <c:ptCount val="1"/>
                <c:pt idx="0">
                  <c:v>Via L2200, SUT 1D</c:v>
                </c:pt>
              </c:strCache>
            </c:strRef>
          </c:tx>
          <c:spPr>
            <a:blipFill>
              <a:blip xmlns:r="http://schemas.openxmlformats.org/officeDocument/2006/relationships" r:embed="rId1"/>
              <a:tile tx="0" ty="0" sx="100000" sy="100000" flip="none" algn="tl"/>
            </a:blipFill>
          </c:spPr>
          <c:invertIfNegative val="0"/>
          <c:cat>
            <c:strRef>
              <c:f>Sheet1!$B$15:$C$15</c:f>
              <c:strCache>
                <c:ptCount val="2"/>
                <c:pt idx="0">
                  <c:v>Idle</c:v>
                </c:pt>
                <c:pt idx="1">
                  <c:v>100% CPU Utilization</c:v>
                </c:pt>
              </c:strCache>
            </c:strRef>
          </c:cat>
          <c:val>
            <c:numRef>
              <c:f>Sheet1!$B$18:$C$18</c:f>
              <c:numCache>
                <c:formatCode>General</c:formatCode>
                <c:ptCount val="2"/>
                <c:pt idx="0">
                  <c:v>34.6</c:v>
                </c:pt>
                <c:pt idx="1">
                  <c:v>51.8</c:v>
                </c:pt>
              </c:numCache>
            </c:numRef>
          </c:val>
        </c:ser>
        <c:ser>
          <c:idx val="5"/>
          <c:order val="5"/>
          <c:tx>
            <c:strRef>
              <c:f>Sheet1!$A$21</c:f>
              <c:strCache>
                <c:ptCount val="1"/>
                <c:pt idx="0">
                  <c:v>AMD Athlon Dual core, SUT 3</c:v>
                </c:pt>
              </c:strCache>
            </c:strRef>
          </c:tx>
          <c:invertIfNegative val="0"/>
          <c:cat>
            <c:strRef>
              <c:f>Sheet1!$B$15:$C$15</c:f>
              <c:strCache>
                <c:ptCount val="2"/>
                <c:pt idx="0">
                  <c:v>Idle</c:v>
                </c:pt>
                <c:pt idx="1">
                  <c:v>100% CPU Utilization</c:v>
                </c:pt>
              </c:strCache>
            </c:strRef>
          </c:cat>
          <c:val>
            <c:numRef>
              <c:f>Sheet1!$B$21:$C$21</c:f>
              <c:numCache>
                <c:formatCode>General</c:formatCode>
                <c:ptCount val="2"/>
                <c:pt idx="0">
                  <c:v>40.9</c:v>
                </c:pt>
                <c:pt idx="1">
                  <c:v>69.5</c:v>
                </c:pt>
              </c:numCache>
            </c:numRef>
          </c:val>
        </c:ser>
        <c:ser>
          <c:idx val="8"/>
          <c:order val="6"/>
          <c:tx>
            <c:strRef>
              <c:f>Sheet1!$A$24</c:f>
              <c:strCache>
                <c:ptCount val="1"/>
                <c:pt idx="0">
                  <c:v>AMD Opteron (2x4), SUT 4</c:v>
                </c:pt>
              </c:strCache>
            </c:strRef>
          </c:tx>
          <c:invertIfNegative val="0"/>
          <c:cat>
            <c:strRef>
              <c:f>Sheet1!$B$15:$C$15</c:f>
              <c:strCache>
                <c:ptCount val="2"/>
                <c:pt idx="0">
                  <c:v>Idle</c:v>
                </c:pt>
                <c:pt idx="1">
                  <c:v>100% CPU Utilization</c:v>
                </c:pt>
              </c:strCache>
            </c:strRef>
          </c:cat>
          <c:val>
            <c:numRef>
              <c:f>Sheet1!$B$24:$C$24</c:f>
              <c:numCache>
                <c:formatCode>General</c:formatCode>
                <c:ptCount val="2"/>
                <c:pt idx="0">
                  <c:v>138</c:v>
                </c:pt>
                <c:pt idx="1">
                  <c:v>211</c:v>
                </c:pt>
              </c:numCache>
            </c:numRef>
          </c:val>
        </c:ser>
        <c:ser>
          <c:idx val="7"/>
          <c:order val="7"/>
          <c:tx>
            <c:strRef>
              <c:f>Sheet1!$A$23</c:f>
              <c:strCache>
                <c:ptCount val="1"/>
                <c:pt idx="0">
                  <c:v>AMD Opteron (2x2) </c:v>
                </c:pt>
              </c:strCache>
            </c:strRef>
          </c:tx>
          <c:invertIfNegative val="0"/>
          <c:cat>
            <c:strRef>
              <c:f>Sheet1!$B$15:$C$15</c:f>
              <c:strCache>
                <c:ptCount val="2"/>
                <c:pt idx="0">
                  <c:v>Idle</c:v>
                </c:pt>
                <c:pt idx="1">
                  <c:v>100% CPU Utilization</c:v>
                </c:pt>
              </c:strCache>
            </c:strRef>
          </c:cat>
          <c:val>
            <c:numRef>
              <c:f>Sheet1!$B$23:$C$23</c:f>
              <c:numCache>
                <c:formatCode>General</c:formatCode>
                <c:ptCount val="2"/>
                <c:pt idx="0">
                  <c:v>167.3</c:v>
                </c:pt>
                <c:pt idx="1">
                  <c:v>257</c:v>
                </c:pt>
              </c:numCache>
            </c:numRef>
          </c:val>
        </c:ser>
        <c:ser>
          <c:idx val="6"/>
          <c:order val="8"/>
          <c:tx>
            <c:strRef>
              <c:f>Sheet1!$A$22</c:f>
              <c:strCache>
                <c:ptCount val="1"/>
                <c:pt idx="0">
                  <c:v>AMD Opteron (2x1)</c:v>
                </c:pt>
              </c:strCache>
            </c:strRef>
          </c:tx>
          <c:spPr>
            <a:solidFill>
              <a:schemeClr val="tx1"/>
            </a:solidFill>
          </c:spPr>
          <c:invertIfNegative val="0"/>
          <c:cat>
            <c:strRef>
              <c:f>Sheet1!$B$15:$C$15</c:f>
              <c:strCache>
                <c:ptCount val="2"/>
                <c:pt idx="0">
                  <c:v>Idle</c:v>
                </c:pt>
                <c:pt idx="1">
                  <c:v>100% CPU Utilization</c:v>
                </c:pt>
              </c:strCache>
            </c:strRef>
          </c:cat>
          <c:val>
            <c:numRef>
              <c:f>Sheet1!$B$22:$C$22</c:f>
              <c:numCache>
                <c:formatCode>General</c:formatCode>
                <c:ptCount val="2"/>
                <c:pt idx="0">
                  <c:v>222</c:v>
                </c:pt>
                <c:pt idx="1">
                  <c:v>257</c:v>
                </c:pt>
              </c:numCache>
            </c:numRef>
          </c:val>
        </c:ser>
        <c:dLbls>
          <c:showLegendKey val="0"/>
          <c:showVal val="0"/>
          <c:showCatName val="0"/>
          <c:showSerName val="0"/>
          <c:showPercent val="0"/>
          <c:showBubbleSize val="0"/>
        </c:dLbls>
        <c:gapWidth val="150"/>
        <c:axId val="101341056"/>
        <c:axId val="101342592"/>
      </c:barChart>
      <c:catAx>
        <c:axId val="101341056"/>
        <c:scaling>
          <c:orientation val="minMax"/>
        </c:scaling>
        <c:delete val="0"/>
        <c:axPos val="b"/>
        <c:majorTickMark val="out"/>
        <c:minorTickMark val="none"/>
        <c:tickLblPos val="nextTo"/>
        <c:txPr>
          <a:bodyPr/>
          <a:lstStyle/>
          <a:p>
            <a:pPr>
              <a:defRPr sz="1200" b="1"/>
            </a:pPr>
            <a:endParaRPr lang="en-US"/>
          </a:p>
        </c:txPr>
        <c:crossAx val="101342592"/>
        <c:crosses val="autoZero"/>
        <c:auto val="1"/>
        <c:lblAlgn val="ctr"/>
        <c:lblOffset val="100"/>
        <c:noMultiLvlLbl val="0"/>
      </c:catAx>
      <c:valAx>
        <c:axId val="101342592"/>
        <c:scaling>
          <c:orientation val="minMax"/>
        </c:scaling>
        <c:delete val="0"/>
        <c:axPos val="l"/>
        <c:majorGridlines/>
        <c:title>
          <c:tx>
            <c:rich>
              <a:bodyPr rot="-5400000" vert="horz"/>
              <a:lstStyle/>
              <a:p>
                <a:pPr>
                  <a:defRPr sz="1400"/>
                </a:pPr>
                <a:r>
                  <a:rPr lang="en-US" sz="1400"/>
                  <a:t>Watts</a:t>
                </a:r>
              </a:p>
            </c:rich>
          </c:tx>
          <c:layout>
            <c:manualLayout>
              <c:xMode val="edge"/>
              <c:yMode val="edge"/>
              <c:x val="0"/>
              <c:y val="0.29592833865604506"/>
            </c:manualLayout>
          </c:layout>
          <c:overlay val="0"/>
        </c:title>
        <c:numFmt formatCode="General" sourceLinked="1"/>
        <c:majorTickMark val="out"/>
        <c:minorTickMark val="none"/>
        <c:tickLblPos val="nextTo"/>
        <c:txPr>
          <a:bodyPr/>
          <a:lstStyle/>
          <a:p>
            <a:pPr>
              <a:defRPr sz="1200" b="1"/>
            </a:pPr>
            <a:endParaRPr lang="en-US"/>
          </a:p>
        </c:txPr>
        <c:crossAx val="101341056"/>
        <c:crosses val="autoZero"/>
        <c:crossBetween val="between"/>
      </c:valAx>
    </c:plotArea>
    <c:legend>
      <c:legendPos val="r"/>
      <c:layout>
        <c:manualLayout>
          <c:xMode val="edge"/>
          <c:yMode val="edge"/>
          <c:x val="0.73783140424111304"/>
          <c:y val="0"/>
          <c:w val="0.24883535098884249"/>
          <c:h val="0.97871698241126248"/>
        </c:manualLayout>
      </c:layout>
      <c:overlay val="0"/>
      <c:txPr>
        <a:bodyPr/>
        <a:lstStyle/>
        <a:p>
          <a:pPr>
            <a:defRPr sz="1200" b="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242016622922126E-2"/>
          <c:y val="6.491147305521687E-2"/>
          <c:w val="0.72249825021872371"/>
          <c:h val="0.69253883973568486"/>
        </c:manualLayout>
      </c:layout>
      <c:barChart>
        <c:barDir val="col"/>
        <c:grouping val="clustered"/>
        <c:varyColors val="0"/>
        <c:ser>
          <c:idx val="0"/>
          <c:order val="0"/>
          <c:tx>
            <c:strRef>
              <c:f>Sheet1!$B$18</c:f>
              <c:strCache>
                <c:ptCount val="1"/>
                <c:pt idx="0">
                  <c:v>Opteron (2x4),  SUT 4</c:v>
                </c:pt>
              </c:strCache>
            </c:strRef>
          </c:tx>
          <c:invertIfNegative val="0"/>
          <c:cat>
            <c:strRef>
              <c:f>Sheet1!$A$19:$A$30</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Sheet1!$B$19:$B$30</c:f>
              <c:numCache>
                <c:formatCode>0.0</c:formatCode>
                <c:ptCount val="12"/>
                <c:pt idx="0">
                  <c:v>2.9999999999999987</c:v>
                </c:pt>
                <c:pt idx="1">
                  <c:v>3.1612903225806455</c:v>
                </c:pt>
                <c:pt idx="2">
                  <c:v>1.825</c:v>
                </c:pt>
                <c:pt idx="3">
                  <c:v>2.0344827586206899</c:v>
                </c:pt>
                <c:pt idx="4">
                  <c:v>2.9249999999999998</c:v>
                </c:pt>
                <c:pt idx="5">
                  <c:v>1.3513513513513513</c:v>
                </c:pt>
                <c:pt idx="6">
                  <c:v>2.5238095238095237</c:v>
                </c:pt>
                <c:pt idx="7">
                  <c:v>1.1086956521739098</c:v>
                </c:pt>
                <c:pt idx="8">
                  <c:v>2.96875</c:v>
                </c:pt>
                <c:pt idx="9">
                  <c:v>2.2580645161290342</c:v>
                </c:pt>
                <c:pt idx="10">
                  <c:v>2.5333333333333332</c:v>
                </c:pt>
                <c:pt idx="11">
                  <c:v>2.5</c:v>
                </c:pt>
              </c:numCache>
            </c:numRef>
          </c:val>
        </c:ser>
        <c:ser>
          <c:idx val="1"/>
          <c:order val="1"/>
          <c:tx>
            <c:strRef>
              <c:f>Sheet1!$C$18</c:f>
              <c:strCache>
                <c:ptCount val="1"/>
                <c:pt idx="0">
                  <c:v>Opteron (2x2)</c:v>
                </c:pt>
              </c:strCache>
            </c:strRef>
          </c:tx>
          <c:invertIfNegative val="0"/>
          <c:cat>
            <c:strRef>
              <c:f>Sheet1!$A$19:$A$30</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Sheet1!$C$19:$C$30</c:f>
              <c:numCache>
                <c:formatCode>0.0</c:formatCode>
                <c:ptCount val="12"/>
                <c:pt idx="0">
                  <c:v>3.0270270270270698</c:v>
                </c:pt>
                <c:pt idx="1">
                  <c:v>2.7419354838709675</c:v>
                </c:pt>
                <c:pt idx="2">
                  <c:v>1.8</c:v>
                </c:pt>
                <c:pt idx="3">
                  <c:v>1.9310344827586206</c:v>
                </c:pt>
                <c:pt idx="4">
                  <c:v>3.4249999999999998</c:v>
                </c:pt>
                <c:pt idx="5">
                  <c:v>1.5405405405405421</c:v>
                </c:pt>
                <c:pt idx="6">
                  <c:v>2.7142857142857144</c:v>
                </c:pt>
                <c:pt idx="7">
                  <c:v>1.0760869565217686</c:v>
                </c:pt>
                <c:pt idx="8">
                  <c:v>2.8593749999999987</c:v>
                </c:pt>
                <c:pt idx="9">
                  <c:v>1.9677419354838721</c:v>
                </c:pt>
                <c:pt idx="10">
                  <c:v>2.5</c:v>
                </c:pt>
                <c:pt idx="11">
                  <c:v>2.3749999999999987</c:v>
                </c:pt>
              </c:numCache>
            </c:numRef>
          </c:val>
        </c:ser>
        <c:ser>
          <c:idx val="2"/>
          <c:order val="2"/>
          <c:tx>
            <c:strRef>
              <c:f>Sheet1!$D$18</c:f>
              <c:strCache>
                <c:ptCount val="1"/>
                <c:pt idx="0">
                  <c:v>Opteron (2x1)</c:v>
                </c:pt>
              </c:strCache>
            </c:strRef>
          </c:tx>
          <c:invertIfNegative val="0"/>
          <c:cat>
            <c:strRef>
              <c:f>Sheet1!$A$19:$A$30</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Sheet1!$D$19:$D$30</c:f>
              <c:numCache>
                <c:formatCode>0.0</c:formatCode>
                <c:ptCount val="12"/>
                <c:pt idx="0">
                  <c:v>2.3513513513513602</c:v>
                </c:pt>
                <c:pt idx="1">
                  <c:v>2.290322580645161</c:v>
                </c:pt>
                <c:pt idx="2">
                  <c:v>1.575</c:v>
                </c:pt>
                <c:pt idx="3">
                  <c:v>1.8965517241379461</c:v>
                </c:pt>
                <c:pt idx="4">
                  <c:v>2.6749999999999998</c:v>
                </c:pt>
                <c:pt idx="5">
                  <c:v>1.1621621621621621</c:v>
                </c:pt>
                <c:pt idx="6">
                  <c:v>2.2142857142857144</c:v>
                </c:pt>
                <c:pt idx="7">
                  <c:v>1.054347826086981</c:v>
                </c:pt>
                <c:pt idx="8">
                  <c:v>2.1718749999999987</c:v>
                </c:pt>
                <c:pt idx="9">
                  <c:v>1.7741935483870968</c:v>
                </c:pt>
                <c:pt idx="10">
                  <c:v>2.0666666666666669</c:v>
                </c:pt>
                <c:pt idx="11">
                  <c:v>1.9687500000000182</c:v>
                </c:pt>
              </c:numCache>
            </c:numRef>
          </c:val>
        </c:ser>
        <c:ser>
          <c:idx val="3"/>
          <c:order val="3"/>
          <c:tx>
            <c:strRef>
              <c:f>Sheet1!$E$18</c:f>
              <c:strCache>
                <c:ptCount val="1"/>
                <c:pt idx="0">
                  <c:v>Athlon, SUT 3</c:v>
                </c:pt>
              </c:strCache>
            </c:strRef>
          </c:tx>
          <c:invertIfNegative val="0"/>
          <c:cat>
            <c:strRef>
              <c:f>Sheet1!$A$19:$A$30</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Sheet1!$E$19:$E$30</c:f>
              <c:numCache>
                <c:formatCode>0.0</c:formatCode>
                <c:ptCount val="12"/>
                <c:pt idx="0">
                  <c:v>2.5675675675676399</c:v>
                </c:pt>
                <c:pt idx="1">
                  <c:v>2.193548387096774</c:v>
                </c:pt>
                <c:pt idx="2">
                  <c:v>1.7</c:v>
                </c:pt>
                <c:pt idx="3">
                  <c:v>2.2413793103448278</c:v>
                </c:pt>
                <c:pt idx="4">
                  <c:v>2.9499999999999997</c:v>
                </c:pt>
                <c:pt idx="5">
                  <c:v>1.2162162162162162</c:v>
                </c:pt>
                <c:pt idx="6">
                  <c:v>2.4285714285714612</c:v>
                </c:pt>
                <c:pt idx="7">
                  <c:v>1.2934782608695654</c:v>
                </c:pt>
                <c:pt idx="8">
                  <c:v>2.4375</c:v>
                </c:pt>
                <c:pt idx="9">
                  <c:v>2.2258064516129052</c:v>
                </c:pt>
                <c:pt idx="10">
                  <c:v>2.0666666666666669</c:v>
                </c:pt>
                <c:pt idx="11">
                  <c:v>2.46875</c:v>
                </c:pt>
              </c:numCache>
            </c:numRef>
          </c:val>
        </c:ser>
        <c:ser>
          <c:idx val="4"/>
          <c:order val="4"/>
          <c:tx>
            <c:strRef>
              <c:f>Sheet1!$F$18</c:f>
              <c:strCache>
                <c:ptCount val="1"/>
                <c:pt idx="0">
                  <c:v>Core2Duo, SUT 2</c:v>
                </c:pt>
              </c:strCache>
            </c:strRef>
          </c:tx>
          <c:invertIfNegative val="0"/>
          <c:cat>
            <c:strRef>
              <c:f>Sheet1!$A$19:$A$30</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Sheet1!$F$19:$F$30</c:f>
              <c:numCache>
                <c:formatCode>0.0</c:formatCode>
                <c:ptCount val="12"/>
                <c:pt idx="0">
                  <c:v>3.6486486486486487</c:v>
                </c:pt>
                <c:pt idx="1">
                  <c:v>3.3870967741935485</c:v>
                </c:pt>
                <c:pt idx="2">
                  <c:v>1.925</c:v>
                </c:pt>
                <c:pt idx="3">
                  <c:v>3.4827586206896139</c:v>
                </c:pt>
                <c:pt idx="4">
                  <c:v>3.15</c:v>
                </c:pt>
                <c:pt idx="5">
                  <c:v>2.0810810810810811</c:v>
                </c:pt>
                <c:pt idx="6">
                  <c:v>3.1904761904761867</c:v>
                </c:pt>
                <c:pt idx="7">
                  <c:v>1.0978260869565217</c:v>
                </c:pt>
                <c:pt idx="8">
                  <c:v>3.5781249999999996</c:v>
                </c:pt>
                <c:pt idx="9">
                  <c:v>2.6451612903226236</c:v>
                </c:pt>
                <c:pt idx="10">
                  <c:v>2.8333333333333335</c:v>
                </c:pt>
                <c:pt idx="11">
                  <c:v>3.21875</c:v>
                </c:pt>
              </c:numCache>
            </c:numRef>
          </c:val>
        </c:ser>
        <c:ser>
          <c:idx val="5"/>
          <c:order val="5"/>
          <c:tx>
            <c:strRef>
              <c:f>Sheet1!$G$18</c:f>
              <c:strCache>
                <c:ptCount val="1"/>
                <c:pt idx="0">
                  <c:v>Atom N230, SUT 1A</c:v>
                </c:pt>
              </c:strCache>
            </c:strRef>
          </c:tx>
          <c:invertIfNegative val="0"/>
          <c:cat>
            <c:strRef>
              <c:f>Sheet1!$A$19:$A$30</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Sheet1!$G$19:$G$30</c:f>
              <c:numCache>
                <c:formatCode>0.0</c:formatCode>
                <c:ptCount val="12"/>
                <c:pt idx="0">
                  <c:v>1</c:v>
                </c:pt>
                <c:pt idx="1">
                  <c:v>1</c:v>
                </c:pt>
                <c:pt idx="2">
                  <c:v>1</c:v>
                </c:pt>
                <c:pt idx="3">
                  <c:v>1</c:v>
                </c:pt>
                <c:pt idx="4">
                  <c:v>1</c:v>
                </c:pt>
                <c:pt idx="5">
                  <c:v>1</c:v>
                </c:pt>
                <c:pt idx="6">
                  <c:v>1</c:v>
                </c:pt>
                <c:pt idx="7">
                  <c:v>1</c:v>
                </c:pt>
                <c:pt idx="8">
                  <c:v>1</c:v>
                </c:pt>
                <c:pt idx="9">
                  <c:v>1</c:v>
                </c:pt>
                <c:pt idx="10">
                  <c:v>1</c:v>
                </c:pt>
                <c:pt idx="11">
                  <c:v>1</c:v>
                </c:pt>
              </c:numCache>
            </c:numRef>
          </c:val>
        </c:ser>
        <c:ser>
          <c:idx val="6"/>
          <c:order val="6"/>
          <c:tx>
            <c:strRef>
              <c:f>Sheet1!$H$18</c:f>
              <c:strCache>
                <c:ptCount val="1"/>
                <c:pt idx="0">
                  <c:v>Atom N330, SUT 1B</c:v>
                </c:pt>
              </c:strCache>
            </c:strRef>
          </c:tx>
          <c:invertIfNegative val="0"/>
          <c:cat>
            <c:strRef>
              <c:f>Sheet1!$A$19:$A$30</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Sheet1!$H$19:$H$30</c:f>
              <c:numCache>
                <c:formatCode>0.0</c:formatCode>
                <c:ptCount val="12"/>
                <c:pt idx="0">
                  <c:v>1.027027027027027</c:v>
                </c:pt>
                <c:pt idx="1">
                  <c:v>1</c:v>
                </c:pt>
                <c:pt idx="2">
                  <c:v>0.82500000000000062</c:v>
                </c:pt>
                <c:pt idx="3">
                  <c:v>0.93103448275862077</c:v>
                </c:pt>
                <c:pt idx="4">
                  <c:v>1.05</c:v>
                </c:pt>
                <c:pt idx="5">
                  <c:v>1.027027027027027</c:v>
                </c:pt>
                <c:pt idx="6">
                  <c:v>1.0476190476190292</c:v>
                </c:pt>
                <c:pt idx="7">
                  <c:v>0.75543478260870489</c:v>
                </c:pt>
                <c:pt idx="8">
                  <c:v>1.046875</c:v>
                </c:pt>
                <c:pt idx="9">
                  <c:v>0.93548387096773367</c:v>
                </c:pt>
                <c:pt idx="10">
                  <c:v>1</c:v>
                </c:pt>
                <c:pt idx="11">
                  <c:v>1.0312499999999998</c:v>
                </c:pt>
              </c:numCache>
            </c:numRef>
          </c:val>
        </c:ser>
        <c:ser>
          <c:idx val="7"/>
          <c:order val="7"/>
          <c:tx>
            <c:strRef>
              <c:f>Sheet1!$I$18</c:f>
              <c:strCache>
                <c:ptCount val="1"/>
                <c:pt idx="0">
                  <c:v>Nano U2250, SUT 1C</c:v>
                </c:pt>
              </c:strCache>
            </c:strRef>
          </c:tx>
          <c:invertIfNegative val="0"/>
          <c:cat>
            <c:strRef>
              <c:f>Sheet1!$A$19:$A$30</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Sheet1!$I$19:$I$30</c:f>
              <c:numCache>
                <c:formatCode>0.0</c:formatCode>
                <c:ptCount val="12"/>
                <c:pt idx="0">
                  <c:v>1.4054054054053891</c:v>
                </c:pt>
                <c:pt idx="1">
                  <c:v>1.3225806451612903</c:v>
                </c:pt>
                <c:pt idx="2">
                  <c:v>1.075</c:v>
                </c:pt>
                <c:pt idx="3">
                  <c:v>1.1724137931034482</c:v>
                </c:pt>
                <c:pt idx="4">
                  <c:v>1.7249999999999792</c:v>
                </c:pt>
                <c:pt idx="5">
                  <c:v>1.1621621621621621</c:v>
                </c:pt>
                <c:pt idx="6">
                  <c:v>1.547619047619029</c:v>
                </c:pt>
                <c:pt idx="7">
                  <c:v>0.58695652173911828</c:v>
                </c:pt>
                <c:pt idx="8">
                  <c:v>1.5781249999999998</c:v>
                </c:pt>
                <c:pt idx="9">
                  <c:v>1.2903225806451613</c:v>
                </c:pt>
                <c:pt idx="10">
                  <c:v>1.1333333333333333</c:v>
                </c:pt>
                <c:pt idx="11">
                  <c:v>1.3437499999999998</c:v>
                </c:pt>
              </c:numCache>
            </c:numRef>
          </c:val>
        </c:ser>
        <c:ser>
          <c:idx val="8"/>
          <c:order val="8"/>
          <c:tx>
            <c:strRef>
              <c:f>Sheet1!$J$18</c:f>
              <c:strCache>
                <c:ptCount val="1"/>
                <c:pt idx="0">
                  <c:v>Nano L2200, SUT 1D</c:v>
                </c:pt>
              </c:strCache>
            </c:strRef>
          </c:tx>
          <c:invertIfNegative val="0"/>
          <c:cat>
            <c:strRef>
              <c:f>Sheet1!$A$19:$A$30</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Sheet1!$J$19:$J$30</c:f>
              <c:numCache>
                <c:formatCode>0.0</c:formatCode>
                <c:ptCount val="12"/>
                <c:pt idx="0">
                  <c:v>1.4594594594594394</c:v>
                </c:pt>
                <c:pt idx="1">
                  <c:v>1.3870967741935483</c:v>
                </c:pt>
                <c:pt idx="2">
                  <c:v>1.125</c:v>
                </c:pt>
                <c:pt idx="3">
                  <c:v>1.2758620689655173</c:v>
                </c:pt>
                <c:pt idx="4">
                  <c:v>1.8</c:v>
                </c:pt>
                <c:pt idx="5">
                  <c:v>1.1351351351351351</c:v>
                </c:pt>
                <c:pt idx="6">
                  <c:v>1.5714285714285721</c:v>
                </c:pt>
                <c:pt idx="7">
                  <c:v>0.48913043478260881</c:v>
                </c:pt>
                <c:pt idx="8">
                  <c:v>1.5625</c:v>
                </c:pt>
                <c:pt idx="9">
                  <c:v>1.4516129032258065</c:v>
                </c:pt>
                <c:pt idx="10">
                  <c:v>1.2666666666666666</c:v>
                </c:pt>
                <c:pt idx="11">
                  <c:v>1.3125</c:v>
                </c:pt>
              </c:numCache>
            </c:numRef>
          </c:val>
        </c:ser>
        <c:dLbls>
          <c:showLegendKey val="0"/>
          <c:showVal val="0"/>
          <c:showCatName val="0"/>
          <c:showSerName val="0"/>
          <c:showPercent val="0"/>
          <c:showBubbleSize val="0"/>
        </c:dLbls>
        <c:gapWidth val="150"/>
        <c:axId val="101391360"/>
        <c:axId val="101397248"/>
      </c:barChart>
      <c:catAx>
        <c:axId val="101391360"/>
        <c:scaling>
          <c:orientation val="minMax"/>
        </c:scaling>
        <c:delete val="0"/>
        <c:axPos val="b"/>
        <c:majorTickMark val="out"/>
        <c:minorTickMark val="none"/>
        <c:tickLblPos val="nextTo"/>
        <c:txPr>
          <a:bodyPr/>
          <a:lstStyle/>
          <a:p>
            <a:pPr>
              <a:defRPr sz="1200" b="1"/>
            </a:pPr>
            <a:endParaRPr lang="en-US"/>
          </a:p>
        </c:txPr>
        <c:crossAx val="101397248"/>
        <c:crosses val="autoZero"/>
        <c:auto val="1"/>
        <c:lblAlgn val="ctr"/>
        <c:lblOffset val="100"/>
        <c:noMultiLvlLbl val="0"/>
      </c:catAx>
      <c:valAx>
        <c:axId val="101397248"/>
        <c:scaling>
          <c:orientation val="minMax"/>
        </c:scaling>
        <c:delete val="0"/>
        <c:axPos val="l"/>
        <c:majorGridlines/>
        <c:title>
          <c:tx>
            <c:rich>
              <a:bodyPr rot="-5400000" vert="horz"/>
              <a:lstStyle/>
              <a:p>
                <a:pPr>
                  <a:defRPr/>
                </a:pPr>
                <a:r>
                  <a:rPr lang="en-US"/>
                  <a:t>Normalized SPEC CPU2006 INT</a:t>
                </a:r>
              </a:p>
            </c:rich>
          </c:tx>
          <c:overlay val="0"/>
        </c:title>
        <c:numFmt formatCode="0.0" sourceLinked="1"/>
        <c:majorTickMark val="out"/>
        <c:minorTickMark val="none"/>
        <c:tickLblPos val="nextTo"/>
        <c:txPr>
          <a:bodyPr/>
          <a:lstStyle/>
          <a:p>
            <a:pPr>
              <a:defRPr sz="1200" b="1"/>
            </a:pPr>
            <a:endParaRPr lang="en-US"/>
          </a:p>
        </c:txPr>
        <c:crossAx val="101391360"/>
        <c:crosses val="autoZero"/>
        <c:crossBetween val="between"/>
      </c:valAx>
    </c:plotArea>
    <c:legend>
      <c:legendPos val="r"/>
      <c:layout>
        <c:manualLayout>
          <c:xMode val="edge"/>
          <c:yMode val="edge"/>
          <c:x val="0.78682075678040264"/>
          <c:y val="5.2721179254403422E-2"/>
          <c:w val="0.20034755030621171"/>
          <c:h val="0.7118772777899407"/>
        </c:manualLayout>
      </c:layout>
      <c:overlay val="0"/>
      <c:txPr>
        <a:bodyPr/>
        <a:lstStyle/>
        <a:p>
          <a:pPr>
            <a:defRPr sz="1200" b="1"/>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21606449334033E-2"/>
          <c:y val="8.4876582427258998E-2"/>
          <c:w val="0.93447816294046449"/>
          <c:h val="0.79363360924255011"/>
        </c:manualLayout>
      </c:layout>
      <c:lineChart>
        <c:grouping val="standard"/>
        <c:varyColors val="0"/>
        <c:ser>
          <c:idx val="4"/>
          <c:order val="0"/>
          <c:tx>
            <c:strRef>
              <c:f>ratio!$G$3</c:f>
              <c:strCache>
                <c:ptCount val="1"/>
                <c:pt idx="0">
                  <c:v>Intel Core2Duo, SUT 2</c:v>
                </c:pt>
              </c:strCache>
            </c:strRef>
          </c:tx>
          <c:cat>
            <c:strRef>
              <c:f>ratio!$A$4:$A$14</c:f>
              <c:strCache>
                <c:ptCount val="11"/>
                <c:pt idx="0">
                  <c:v>Idle</c:v>
                </c:pt>
                <c:pt idx="1">
                  <c:v>10%</c:v>
                </c:pt>
                <c:pt idx="2">
                  <c:v>20%</c:v>
                </c:pt>
                <c:pt idx="3">
                  <c:v>30%</c:v>
                </c:pt>
                <c:pt idx="4">
                  <c:v>40%</c:v>
                </c:pt>
                <c:pt idx="5">
                  <c:v>50%</c:v>
                </c:pt>
                <c:pt idx="6">
                  <c:v>60%</c:v>
                </c:pt>
                <c:pt idx="7">
                  <c:v>70%</c:v>
                </c:pt>
                <c:pt idx="8">
                  <c:v>80%</c:v>
                </c:pt>
                <c:pt idx="9">
                  <c:v>90%</c:v>
                </c:pt>
                <c:pt idx="10">
                  <c:v>100%</c:v>
                </c:pt>
              </c:strCache>
            </c:strRef>
          </c:cat>
          <c:val>
            <c:numRef>
              <c:f>ratio!$G$4:$G$14</c:f>
              <c:numCache>
                <c:formatCode>General</c:formatCode>
                <c:ptCount val="11"/>
                <c:pt idx="0">
                  <c:v>0</c:v>
                </c:pt>
                <c:pt idx="1">
                  <c:v>236</c:v>
                </c:pt>
                <c:pt idx="2">
                  <c:v>428</c:v>
                </c:pt>
                <c:pt idx="3">
                  <c:v>595</c:v>
                </c:pt>
                <c:pt idx="4">
                  <c:v>722</c:v>
                </c:pt>
                <c:pt idx="5">
                  <c:v>832</c:v>
                </c:pt>
                <c:pt idx="6">
                  <c:v>936</c:v>
                </c:pt>
                <c:pt idx="7" formatCode="#,##0">
                  <c:v>1027</c:v>
                </c:pt>
                <c:pt idx="8" formatCode="#,##0">
                  <c:v>1110</c:v>
                </c:pt>
                <c:pt idx="9" formatCode="#,##0">
                  <c:v>1171</c:v>
                </c:pt>
                <c:pt idx="10" formatCode="#,##0">
                  <c:v>1247</c:v>
                </c:pt>
              </c:numCache>
            </c:numRef>
          </c:val>
          <c:smooth val="0"/>
        </c:ser>
        <c:ser>
          <c:idx val="2"/>
          <c:order val="1"/>
          <c:tx>
            <c:strRef>
              <c:f>ratio!$E$3</c:f>
              <c:strCache>
                <c:ptCount val="1"/>
                <c:pt idx="0">
                  <c:v>AMD Opteron (2x4), SUT 4</c:v>
                </c:pt>
              </c:strCache>
            </c:strRef>
          </c:tx>
          <c:cat>
            <c:strRef>
              <c:f>ratio!$A$4:$A$14</c:f>
              <c:strCache>
                <c:ptCount val="11"/>
                <c:pt idx="0">
                  <c:v>Idle</c:v>
                </c:pt>
                <c:pt idx="1">
                  <c:v>10%</c:v>
                </c:pt>
                <c:pt idx="2">
                  <c:v>20%</c:v>
                </c:pt>
                <c:pt idx="3">
                  <c:v>30%</c:v>
                </c:pt>
                <c:pt idx="4">
                  <c:v>40%</c:v>
                </c:pt>
                <c:pt idx="5">
                  <c:v>50%</c:v>
                </c:pt>
                <c:pt idx="6">
                  <c:v>60%</c:v>
                </c:pt>
                <c:pt idx="7">
                  <c:v>70%</c:v>
                </c:pt>
                <c:pt idx="8">
                  <c:v>80%</c:v>
                </c:pt>
                <c:pt idx="9">
                  <c:v>90%</c:v>
                </c:pt>
                <c:pt idx="10">
                  <c:v>100%</c:v>
                </c:pt>
              </c:strCache>
            </c:strRef>
          </c:cat>
          <c:val>
            <c:numRef>
              <c:f>ratio!$E$4:$E$14</c:f>
              <c:numCache>
                <c:formatCode>General</c:formatCode>
                <c:ptCount val="11"/>
                <c:pt idx="0">
                  <c:v>0</c:v>
                </c:pt>
                <c:pt idx="1">
                  <c:v>124</c:v>
                </c:pt>
                <c:pt idx="2">
                  <c:v>238</c:v>
                </c:pt>
                <c:pt idx="3">
                  <c:v>347</c:v>
                </c:pt>
                <c:pt idx="4">
                  <c:v>447</c:v>
                </c:pt>
                <c:pt idx="5">
                  <c:v>536</c:v>
                </c:pt>
                <c:pt idx="6">
                  <c:v>620</c:v>
                </c:pt>
                <c:pt idx="7">
                  <c:v>709</c:v>
                </c:pt>
                <c:pt idx="8">
                  <c:v>791</c:v>
                </c:pt>
                <c:pt idx="9">
                  <c:v>860</c:v>
                </c:pt>
                <c:pt idx="10">
                  <c:v>927</c:v>
                </c:pt>
              </c:numCache>
            </c:numRef>
          </c:val>
          <c:smooth val="0"/>
        </c:ser>
        <c:ser>
          <c:idx val="6"/>
          <c:order val="2"/>
          <c:tx>
            <c:strRef>
              <c:f>ratio!$I$3</c:f>
              <c:strCache>
                <c:ptCount val="1"/>
                <c:pt idx="0">
                  <c:v>Atom (2-core) SUT 1 B</c:v>
                </c:pt>
              </c:strCache>
            </c:strRef>
          </c:tx>
          <c:val>
            <c:numRef>
              <c:f>ratio!$I$4:$I$14</c:f>
              <c:numCache>
                <c:formatCode>General</c:formatCode>
                <c:ptCount val="11"/>
                <c:pt idx="0">
                  <c:v>0</c:v>
                </c:pt>
                <c:pt idx="1">
                  <c:v>51.8</c:v>
                </c:pt>
                <c:pt idx="2">
                  <c:v>106</c:v>
                </c:pt>
                <c:pt idx="3">
                  <c:v>143</c:v>
                </c:pt>
                <c:pt idx="4">
                  <c:v>189</c:v>
                </c:pt>
                <c:pt idx="5">
                  <c:v>243</c:v>
                </c:pt>
                <c:pt idx="6">
                  <c:v>291</c:v>
                </c:pt>
                <c:pt idx="7">
                  <c:v>336</c:v>
                </c:pt>
                <c:pt idx="8">
                  <c:v>370</c:v>
                </c:pt>
                <c:pt idx="9">
                  <c:v>412</c:v>
                </c:pt>
                <c:pt idx="10">
                  <c:v>446</c:v>
                </c:pt>
              </c:numCache>
            </c:numRef>
          </c:val>
          <c:smooth val="0"/>
        </c:ser>
        <c:ser>
          <c:idx val="3"/>
          <c:order val="3"/>
          <c:tx>
            <c:strRef>
              <c:f>ratio!$F$3</c:f>
              <c:strCache>
                <c:ptCount val="1"/>
                <c:pt idx="0">
                  <c:v>AMD Athlon, SUT 3</c:v>
                </c:pt>
              </c:strCache>
            </c:strRef>
          </c:tx>
          <c:cat>
            <c:strRef>
              <c:f>ratio!$A$4:$A$14</c:f>
              <c:strCache>
                <c:ptCount val="11"/>
                <c:pt idx="0">
                  <c:v>Idle</c:v>
                </c:pt>
                <c:pt idx="1">
                  <c:v>10%</c:v>
                </c:pt>
                <c:pt idx="2">
                  <c:v>20%</c:v>
                </c:pt>
                <c:pt idx="3">
                  <c:v>30%</c:v>
                </c:pt>
                <c:pt idx="4">
                  <c:v>40%</c:v>
                </c:pt>
                <c:pt idx="5">
                  <c:v>50%</c:v>
                </c:pt>
                <c:pt idx="6">
                  <c:v>60%</c:v>
                </c:pt>
                <c:pt idx="7">
                  <c:v>70%</c:v>
                </c:pt>
                <c:pt idx="8">
                  <c:v>80%</c:v>
                </c:pt>
                <c:pt idx="9">
                  <c:v>90%</c:v>
                </c:pt>
                <c:pt idx="10">
                  <c:v>100%</c:v>
                </c:pt>
              </c:strCache>
            </c:strRef>
          </c:cat>
          <c:val>
            <c:numRef>
              <c:f>ratio!$F$4:$F$14</c:f>
              <c:numCache>
                <c:formatCode>General</c:formatCode>
                <c:ptCount val="11"/>
                <c:pt idx="0">
                  <c:v>0</c:v>
                </c:pt>
                <c:pt idx="1">
                  <c:v>66.099999999999994</c:v>
                </c:pt>
                <c:pt idx="2">
                  <c:v>116</c:v>
                </c:pt>
                <c:pt idx="3">
                  <c:v>165</c:v>
                </c:pt>
                <c:pt idx="4">
                  <c:v>217</c:v>
                </c:pt>
                <c:pt idx="5">
                  <c:v>259</c:v>
                </c:pt>
                <c:pt idx="6">
                  <c:v>301</c:v>
                </c:pt>
                <c:pt idx="7">
                  <c:v>338</c:v>
                </c:pt>
                <c:pt idx="8">
                  <c:v>370</c:v>
                </c:pt>
                <c:pt idx="9">
                  <c:v>404</c:v>
                </c:pt>
                <c:pt idx="10">
                  <c:v>435</c:v>
                </c:pt>
              </c:numCache>
            </c:numRef>
          </c:val>
          <c:smooth val="0"/>
        </c:ser>
        <c:ser>
          <c:idx val="1"/>
          <c:order val="4"/>
          <c:tx>
            <c:strRef>
              <c:f>ratio!$D$3</c:f>
              <c:strCache>
                <c:ptCount val="1"/>
                <c:pt idx="0">
                  <c:v>AMD Opteron (2x2)</c:v>
                </c:pt>
              </c:strCache>
            </c:strRef>
          </c:tx>
          <c:cat>
            <c:strRef>
              <c:f>ratio!$A$4:$A$14</c:f>
              <c:strCache>
                <c:ptCount val="11"/>
                <c:pt idx="0">
                  <c:v>Idle</c:v>
                </c:pt>
                <c:pt idx="1">
                  <c:v>10%</c:v>
                </c:pt>
                <c:pt idx="2">
                  <c:v>20%</c:v>
                </c:pt>
                <c:pt idx="3">
                  <c:v>30%</c:v>
                </c:pt>
                <c:pt idx="4">
                  <c:v>40%</c:v>
                </c:pt>
                <c:pt idx="5">
                  <c:v>50%</c:v>
                </c:pt>
                <c:pt idx="6">
                  <c:v>60%</c:v>
                </c:pt>
                <c:pt idx="7">
                  <c:v>70%</c:v>
                </c:pt>
                <c:pt idx="8">
                  <c:v>80%</c:v>
                </c:pt>
                <c:pt idx="9">
                  <c:v>90%</c:v>
                </c:pt>
                <c:pt idx="10">
                  <c:v>100%</c:v>
                </c:pt>
              </c:strCache>
            </c:strRef>
          </c:cat>
          <c:val>
            <c:numRef>
              <c:f>ratio!$D$4:$D$14</c:f>
              <c:numCache>
                <c:formatCode>General</c:formatCode>
                <c:ptCount val="11"/>
                <c:pt idx="0">
                  <c:v>0</c:v>
                </c:pt>
                <c:pt idx="1">
                  <c:v>43.3</c:v>
                </c:pt>
                <c:pt idx="2">
                  <c:v>82.8</c:v>
                </c:pt>
                <c:pt idx="3">
                  <c:v>115</c:v>
                </c:pt>
                <c:pt idx="4">
                  <c:v>145</c:v>
                </c:pt>
                <c:pt idx="5">
                  <c:v>173</c:v>
                </c:pt>
                <c:pt idx="6">
                  <c:v>205</c:v>
                </c:pt>
                <c:pt idx="7">
                  <c:v>234</c:v>
                </c:pt>
                <c:pt idx="8">
                  <c:v>263</c:v>
                </c:pt>
                <c:pt idx="9">
                  <c:v>287</c:v>
                </c:pt>
                <c:pt idx="10">
                  <c:v>308</c:v>
                </c:pt>
              </c:numCache>
            </c:numRef>
          </c:val>
          <c:smooth val="0"/>
        </c:ser>
        <c:ser>
          <c:idx val="5"/>
          <c:order val="5"/>
          <c:tx>
            <c:strRef>
              <c:f>ratio!$H$3</c:f>
              <c:strCache>
                <c:ptCount val="1"/>
                <c:pt idx="0">
                  <c:v>Atom (1-core), SUT 1A</c:v>
                </c:pt>
              </c:strCache>
            </c:strRef>
          </c:tx>
          <c:cat>
            <c:strRef>
              <c:f>ratio!$A$4:$A$14</c:f>
              <c:strCache>
                <c:ptCount val="11"/>
                <c:pt idx="0">
                  <c:v>Idle</c:v>
                </c:pt>
                <c:pt idx="1">
                  <c:v>10%</c:v>
                </c:pt>
                <c:pt idx="2">
                  <c:v>20%</c:v>
                </c:pt>
                <c:pt idx="3">
                  <c:v>30%</c:v>
                </c:pt>
                <c:pt idx="4">
                  <c:v>40%</c:v>
                </c:pt>
                <c:pt idx="5">
                  <c:v>50%</c:v>
                </c:pt>
                <c:pt idx="6">
                  <c:v>60%</c:v>
                </c:pt>
                <c:pt idx="7">
                  <c:v>70%</c:v>
                </c:pt>
                <c:pt idx="8">
                  <c:v>80%</c:v>
                </c:pt>
                <c:pt idx="9">
                  <c:v>90%</c:v>
                </c:pt>
                <c:pt idx="10">
                  <c:v>100%</c:v>
                </c:pt>
              </c:strCache>
            </c:strRef>
          </c:cat>
          <c:val>
            <c:numRef>
              <c:f>ratio!$H$4:$H$14</c:f>
              <c:numCache>
                <c:formatCode>General</c:formatCode>
                <c:ptCount val="11"/>
                <c:pt idx="0">
                  <c:v>0</c:v>
                </c:pt>
                <c:pt idx="1">
                  <c:v>28.3</c:v>
                </c:pt>
                <c:pt idx="2">
                  <c:v>56.3</c:v>
                </c:pt>
                <c:pt idx="3">
                  <c:v>82.3</c:v>
                </c:pt>
                <c:pt idx="4">
                  <c:v>107</c:v>
                </c:pt>
                <c:pt idx="5">
                  <c:v>128</c:v>
                </c:pt>
                <c:pt idx="6">
                  <c:v>159</c:v>
                </c:pt>
                <c:pt idx="7">
                  <c:v>178</c:v>
                </c:pt>
                <c:pt idx="8">
                  <c:v>203</c:v>
                </c:pt>
                <c:pt idx="9">
                  <c:v>228</c:v>
                </c:pt>
                <c:pt idx="10">
                  <c:v>243</c:v>
                </c:pt>
              </c:numCache>
            </c:numRef>
          </c:val>
          <c:smooth val="0"/>
        </c:ser>
        <c:ser>
          <c:idx val="0"/>
          <c:order val="6"/>
          <c:tx>
            <c:strRef>
              <c:f>ratio!$C$3</c:f>
              <c:strCache>
                <c:ptCount val="1"/>
                <c:pt idx="0">
                  <c:v>AMD Opteron (2x1)</c:v>
                </c:pt>
              </c:strCache>
            </c:strRef>
          </c:tx>
          <c:cat>
            <c:strRef>
              <c:f>ratio!$A$4:$A$14</c:f>
              <c:strCache>
                <c:ptCount val="11"/>
                <c:pt idx="0">
                  <c:v>Idle</c:v>
                </c:pt>
                <c:pt idx="1">
                  <c:v>10%</c:v>
                </c:pt>
                <c:pt idx="2">
                  <c:v>20%</c:v>
                </c:pt>
                <c:pt idx="3">
                  <c:v>30%</c:v>
                </c:pt>
                <c:pt idx="4">
                  <c:v>40%</c:v>
                </c:pt>
                <c:pt idx="5">
                  <c:v>50%</c:v>
                </c:pt>
                <c:pt idx="6">
                  <c:v>60%</c:v>
                </c:pt>
                <c:pt idx="7">
                  <c:v>70%</c:v>
                </c:pt>
                <c:pt idx="8">
                  <c:v>80%</c:v>
                </c:pt>
                <c:pt idx="9">
                  <c:v>90%</c:v>
                </c:pt>
                <c:pt idx="10">
                  <c:v>100%</c:v>
                </c:pt>
              </c:strCache>
            </c:strRef>
          </c:cat>
          <c:val>
            <c:numRef>
              <c:f>ratio!$C$4:$C$14</c:f>
              <c:numCache>
                <c:formatCode>General</c:formatCode>
                <c:ptCount val="11"/>
                <c:pt idx="0">
                  <c:v>0</c:v>
                </c:pt>
                <c:pt idx="1">
                  <c:v>15.7</c:v>
                </c:pt>
                <c:pt idx="2">
                  <c:v>32.300000000000004</c:v>
                </c:pt>
                <c:pt idx="3">
                  <c:v>48.2</c:v>
                </c:pt>
                <c:pt idx="4">
                  <c:v>62</c:v>
                </c:pt>
                <c:pt idx="5">
                  <c:v>75.900000000000006</c:v>
                </c:pt>
                <c:pt idx="6">
                  <c:v>90.6</c:v>
                </c:pt>
                <c:pt idx="7">
                  <c:v>101</c:v>
                </c:pt>
                <c:pt idx="8">
                  <c:v>116</c:v>
                </c:pt>
                <c:pt idx="9">
                  <c:v>131</c:v>
                </c:pt>
                <c:pt idx="10">
                  <c:v>142</c:v>
                </c:pt>
              </c:numCache>
            </c:numRef>
          </c:val>
          <c:smooth val="0"/>
        </c:ser>
        <c:dLbls>
          <c:showLegendKey val="0"/>
          <c:showVal val="0"/>
          <c:showCatName val="0"/>
          <c:showSerName val="0"/>
          <c:showPercent val="0"/>
          <c:showBubbleSize val="0"/>
        </c:dLbls>
        <c:marker val="1"/>
        <c:smooth val="0"/>
        <c:axId val="101448320"/>
        <c:axId val="100344576"/>
      </c:lineChart>
      <c:catAx>
        <c:axId val="101448320"/>
        <c:scaling>
          <c:orientation val="minMax"/>
        </c:scaling>
        <c:delete val="0"/>
        <c:axPos val="b"/>
        <c:title>
          <c:tx>
            <c:rich>
              <a:bodyPr/>
              <a:lstStyle/>
              <a:p>
                <a:pPr>
                  <a:defRPr sz="1400"/>
                </a:pPr>
                <a:r>
                  <a:rPr lang="en-US" sz="1400"/>
                  <a:t>CPU</a:t>
                </a:r>
                <a:r>
                  <a:rPr lang="en-US" sz="1400" baseline="0"/>
                  <a:t> Utilization</a:t>
                </a:r>
                <a:endParaRPr lang="en-US" sz="1400"/>
              </a:p>
            </c:rich>
          </c:tx>
          <c:overlay val="0"/>
        </c:title>
        <c:majorTickMark val="out"/>
        <c:minorTickMark val="none"/>
        <c:tickLblPos val="nextTo"/>
        <c:txPr>
          <a:bodyPr/>
          <a:lstStyle/>
          <a:p>
            <a:pPr>
              <a:defRPr sz="1400"/>
            </a:pPr>
            <a:endParaRPr lang="en-US"/>
          </a:p>
        </c:txPr>
        <c:crossAx val="100344576"/>
        <c:crosses val="autoZero"/>
        <c:auto val="1"/>
        <c:lblAlgn val="ctr"/>
        <c:lblOffset val="100"/>
        <c:noMultiLvlLbl val="0"/>
      </c:catAx>
      <c:valAx>
        <c:axId val="100344576"/>
        <c:scaling>
          <c:orientation val="minMax"/>
        </c:scaling>
        <c:delete val="1"/>
        <c:axPos val="l"/>
        <c:majorGridlines/>
        <c:title>
          <c:tx>
            <c:rich>
              <a:bodyPr rot="-5400000" vert="horz"/>
              <a:lstStyle/>
              <a:p>
                <a:pPr>
                  <a:defRPr sz="1200"/>
                </a:pPr>
                <a:r>
                  <a:rPr lang="en-US" sz="1200"/>
                  <a:t>Performance</a:t>
                </a:r>
                <a:r>
                  <a:rPr lang="en-US" sz="1200" baseline="0"/>
                  <a:t> to Power Ratio </a:t>
                </a:r>
              </a:p>
              <a:p>
                <a:pPr>
                  <a:defRPr sz="1200"/>
                </a:pPr>
                <a:r>
                  <a:rPr lang="en-US" sz="1200" baseline="0"/>
                  <a:t>(SSJ operations/W)</a:t>
                </a:r>
                <a:endParaRPr lang="en-US" sz="1200"/>
              </a:p>
            </c:rich>
          </c:tx>
          <c:layout>
            <c:manualLayout>
              <c:xMode val="edge"/>
              <c:yMode val="edge"/>
              <c:x val="4.4304659220787193E-4"/>
              <c:y val="0.25214351657679085"/>
            </c:manualLayout>
          </c:layout>
          <c:overlay val="0"/>
        </c:title>
        <c:numFmt formatCode="General" sourceLinked="1"/>
        <c:majorTickMark val="out"/>
        <c:minorTickMark val="none"/>
        <c:tickLblPos val="none"/>
        <c:crossAx val="101448320"/>
        <c:crosses val="autoZero"/>
        <c:crossBetween val="between"/>
      </c:valAx>
    </c:plotArea>
    <c:legend>
      <c:legendPos val="r"/>
      <c:layout>
        <c:manualLayout>
          <c:xMode val="edge"/>
          <c:yMode val="edge"/>
          <c:x val="5.0697952607753886E-2"/>
          <c:y val="7.8151947236259234E-2"/>
          <c:w val="0.30007760412032952"/>
          <c:h val="0.42512687348565587"/>
        </c:manualLayout>
      </c:layout>
      <c:overlay val="0"/>
      <c:txPr>
        <a:bodyPr/>
        <a:lstStyle/>
        <a:p>
          <a:pPr>
            <a:defRPr sz="1200" b="1"/>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885745655710852E-2"/>
          <c:y val="0.10866496417677519"/>
          <c:w val="0.888790579906513"/>
          <c:h val="0.72584191901192363"/>
        </c:manualLayout>
      </c:layout>
      <c:barChart>
        <c:barDir val="col"/>
        <c:grouping val="clustered"/>
        <c:varyColors val="0"/>
        <c:ser>
          <c:idx val="1"/>
          <c:order val="0"/>
          <c:tx>
            <c:v>Core 2 Duo, SUT2</c:v>
          </c:tx>
          <c:invertIfNegative val="0"/>
          <c:cat>
            <c:strRef>
              <c:f>Averages!$A$12:$A$17</c:f>
              <c:strCache>
                <c:ptCount val="6"/>
                <c:pt idx="0">
                  <c:v>sort-5p</c:v>
                </c:pt>
                <c:pt idx="1">
                  <c:v>Sort-20p</c:v>
                </c:pt>
                <c:pt idx="2">
                  <c:v>Primes</c:v>
                </c:pt>
                <c:pt idx="3">
                  <c:v>StaticRank</c:v>
                </c:pt>
                <c:pt idx="4">
                  <c:v>WordCount</c:v>
                </c:pt>
                <c:pt idx="5">
                  <c:v>G. Mean</c:v>
                </c:pt>
              </c:strCache>
            </c:strRef>
          </c:cat>
          <c:val>
            <c:numRef>
              <c:f>Averages!$M$12:$M$17</c:f>
              <c:numCache>
                <c:formatCode>General</c:formatCode>
                <c:ptCount val="6"/>
                <c:pt idx="0">
                  <c:v>1</c:v>
                </c:pt>
                <c:pt idx="1">
                  <c:v>1</c:v>
                </c:pt>
                <c:pt idx="2">
                  <c:v>1</c:v>
                </c:pt>
                <c:pt idx="3">
                  <c:v>1</c:v>
                </c:pt>
                <c:pt idx="4">
                  <c:v>1</c:v>
                </c:pt>
                <c:pt idx="5" formatCode="0.0">
                  <c:v>1</c:v>
                </c:pt>
              </c:numCache>
            </c:numRef>
          </c:val>
        </c:ser>
        <c:ser>
          <c:idx val="0"/>
          <c:order val="1"/>
          <c:tx>
            <c:v>Atom, SUT 1B</c:v>
          </c:tx>
          <c:spPr>
            <a:blipFill>
              <a:blip xmlns:r="http://schemas.openxmlformats.org/officeDocument/2006/relationships" r:embed="rId1"/>
              <a:tile tx="0" ty="0" sx="100000" sy="100000" flip="none" algn="tl"/>
            </a:blipFill>
          </c:spPr>
          <c:invertIfNegative val="0"/>
          <c:dLbls>
            <c:dLbl>
              <c:idx val="0"/>
              <c:layout>
                <c:manualLayout>
                  <c:x val="0"/>
                  <c:y val="5.4268967245478719E-3"/>
                </c:manualLayout>
              </c:layout>
              <c:showLegendKey val="0"/>
              <c:showVal val="1"/>
              <c:showCatName val="0"/>
              <c:showSerName val="0"/>
              <c:showPercent val="0"/>
              <c:showBubbleSize val="0"/>
            </c:dLbl>
            <c:dLbl>
              <c:idx val="1"/>
              <c:layout>
                <c:manualLayout>
                  <c:x val="-1.9324006132363327E-3"/>
                  <c:y val="-4.8295448757520384E-3"/>
                </c:manualLayout>
              </c:layout>
              <c:showLegendKey val="0"/>
              <c:showVal val="1"/>
              <c:showCatName val="0"/>
              <c:showSerName val="0"/>
              <c:showPercent val="0"/>
              <c:showBubbleSize val="0"/>
            </c:dLbl>
            <c:dLbl>
              <c:idx val="2"/>
              <c:layout>
                <c:manualLayout>
                  <c:x val="-1.3476536810351723E-7"/>
                  <c:y val="1.3189210994370794E-2"/>
                </c:manualLayout>
              </c:layout>
              <c:showLegendKey val="0"/>
              <c:showVal val="1"/>
              <c:showCatName val="0"/>
              <c:showSerName val="0"/>
              <c:showPercent val="0"/>
              <c:showBubbleSize val="0"/>
            </c:dLbl>
            <c:dLbl>
              <c:idx val="3"/>
              <c:layout>
                <c:manualLayout>
                  <c:x val="-4.1623631592452304E-3"/>
                  <c:y val="-4.4129062226867365E-3"/>
                </c:manualLayout>
              </c:layout>
              <c:showLegendKey val="0"/>
              <c:showVal val="1"/>
              <c:showCatName val="0"/>
              <c:showSerName val="0"/>
              <c:showPercent val="0"/>
              <c:showBubbleSize val="0"/>
            </c:dLbl>
            <c:dLbl>
              <c:idx val="4"/>
              <c:layout>
                <c:manualLayout>
                  <c:x val="-3.4230403498293374E-3"/>
                  <c:y val="-1.5177667353254558E-2"/>
                </c:manualLayout>
              </c:layout>
              <c:showLegendKey val="0"/>
              <c:showVal val="1"/>
              <c:showCatName val="0"/>
              <c:showSerName val="0"/>
              <c:showPercent val="0"/>
              <c:showBubbleSize val="0"/>
            </c:dLbl>
            <c:dLbl>
              <c:idx val="5"/>
              <c:layout>
                <c:manualLayout>
                  <c:x val="-4.162374559304469E-3"/>
                  <c:y val="1.2520524540967646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Averages!$A$12:$A$17</c:f>
              <c:strCache>
                <c:ptCount val="6"/>
                <c:pt idx="0">
                  <c:v>sort-5p</c:v>
                </c:pt>
                <c:pt idx="1">
                  <c:v>Sort-20p</c:v>
                </c:pt>
                <c:pt idx="2">
                  <c:v>Primes</c:v>
                </c:pt>
                <c:pt idx="3">
                  <c:v>StaticRank</c:v>
                </c:pt>
                <c:pt idx="4">
                  <c:v>WordCount</c:v>
                </c:pt>
                <c:pt idx="5">
                  <c:v>G. Mean</c:v>
                </c:pt>
              </c:strCache>
            </c:strRef>
          </c:cat>
          <c:val>
            <c:numRef>
              <c:f>Averages!$L$12:$L$17</c:f>
              <c:numCache>
                <c:formatCode>0.0</c:formatCode>
                <c:ptCount val="6"/>
                <c:pt idx="0">
                  <c:v>1.5870664702133199</c:v>
                </c:pt>
                <c:pt idx="1">
                  <c:v>1.8401583115680926</c:v>
                </c:pt>
                <c:pt idx="2">
                  <c:v>4.3395120309845714</c:v>
                </c:pt>
                <c:pt idx="3">
                  <c:v>1.8481203177761838</c:v>
                </c:pt>
                <c:pt idx="4">
                  <c:v>0.76688986904160095</c:v>
                </c:pt>
                <c:pt idx="5">
                  <c:v>1.7818489628394498</c:v>
                </c:pt>
              </c:numCache>
            </c:numRef>
          </c:val>
        </c:ser>
        <c:ser>
          <c:idx val="2"/>
          <c:order val="2"/>
          <c:tx>
            <c:v>Opteron, SUT4</c:v>
          </c:tx>
          <c:spPr>
            <a:solidFill>
              <a:srgbClr val="FFFF00"/>
            </a:solidFill>
          </c:spPr>
          <c:invertIfNegative val="0"/>
          <c:dLbls>
            <c:dLbl>
              <c:idx val="0"/>
              <c:layout>
                <c:manualLayout>
                  <c:x val="0"/>
                  <c:y val="1.7541607838103801E-3"/>
                </c:manualLayout>
              </c:layout>
              <c:showLegendKey val="0"/>
              <c:showVal val="1"/>
              <c:showCatName val="0"/>
              <c:showSerName val="0"/>
              <c:showPercent val="0"/>
              <c:showBubbleSize val="0"/>
            </c:dLbl>
            <c:dLbl>
              <c:idx val="1"/>
              <c:layout>
                <c:manualLayout>
                  <c:x val="0"/>
                  <c:y val="4.341395138468691E-3"/>
                </c:manualLayout>
              </c:layout>
              <c:showLegendKey val="0"/>
              <c:showVal val="1"/>
              <c:showCatName val="0"/>
              <c:showSerName val="0"/>
              <c:showPercent val="0"/>
              <c:showBubbleSize val="0"/>
            </c:dLbl>
            <c:dLbl>
              <c:idx val="2"/>
              <c:layout>
                <c:manualLayout>
                  <c:x val="7.3932280941595878E-4"/>
                  <c:y val="-8.3327730613064665E-4"/>
                </c:manualLayout>
              </c:layout>
              <c:showLegendKey val="0"/>
              <c:showVal val="1"/>
              <c:showCatName val="0"/>
              <c:showSerName val="0"/>
              <c:showPercent val="0"/>
              <c:showBubbleSize val="0"/>
            </c:dLbl>
            <c:dLbl>
              <c:idx val="3"/>
              <c:layout>
                <c:manualLayout>
                  <c:x val="0"/>
                  <c:y val="-1.0257664011995906E-2"/>
                </c:manualLayout>
              </c:layout>
              <c:showLegendKey val="0"/>
              <c:showVal val="1"/>
              <c:showCatName val="0"/>
              <c:showSerName val="0"/>
              <c:showPercent val="0"/>
              <c:showBubbleSize val="0"/>
            </c:dLbl>
            <c:dLbl>
              <c:idx val="4"/>
              <c:layout>
                <c:manualLayout>
                  <c:x val="0"/>
                  <c:y val="-1.6009722247689158E-2"/>
                </c:manualLayout>
              </c:layout>
              <c:showLegendKey val="0"/>
              <c:showVal val="1"/>
              <c:showCatName val="0"/>
              <c:showSerName val="0"/>
              <c:showPercent val="0"/>
              <c:showBubbleSize val="0"/>
            </c:dLbl>
            <c:dLbl>
              <c:idx val="5"/>
              <c:layout>
                <c:manualLayout>
                  <c:x val="0"/>
                  <c:y val="5.8435353776131599E-3"/>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Averages!$A$12:$A$17</c:f>
              <c:strCache>
                <c:ptCount val="6"/>
                <c:pt idx="0">
                  <c:v>sort-5p</c:v>
                </c:pt>
                <c:pt idx="1">
                  <c:v>Sort-20p</c:v>
                </c:pt>
                <c:pt idx="2">
                  <c:v>Primes</c:v>
                </c:pt>
                <c:pt idx="3">
                  <c:v>StaticRank</c:v>
                </c:pt>
                <c:pt idx="4">
                  <c:v>WordCount</c:v>
                </c:pt>
                <c:pt idx="5">
                  <c:v>G. Mean</c:v>
                </c:pt>
              </c:strCache>
            </c:strRef>
          </c:cat>
          <c:val>
            <c:numRef>
              <c:f>Averages!$N$12:$N$17</c:f>
              <c:numCache>
                <c:formatCode>0.0</c:formatCode>
                <c:ptCount val="6"/>
                <c:pt idx="0">
                  <c:v>4.5579068900154756</c:v>
                </c:pt>
                <c:pt idx="1">
                  <c:v>4.9490664119505032</c:v>
                </c:pt>
                <c:pt idx="2">
                  <c:v>3.145375406119407</c:v>
                </c:pt>
                <c:pt idx="3">
                  <c:v>4.8114342202553262</c:v>
                </c:pt>
                <c:pt idx="4">
                  <c:v>4.7746612419979106</c:v>
                </c:pt>
                <c:pt idx="5">
                  <c:v>4.3897083497201423</c:v>
                </c:pt>
              </c:numCache>
            </c:numRef>
          </c:val>
        </c:ser>
        <c:dLbls>
          <c:showLegendKey val="0"/>
          <c:showVal val="0"/>
          <c:showCatName val="0"/>
          <c:showSerName val="0"/>
          <c:showPercent val="0"/>
          <c:showBubbleSize val="0"/>
        </c:dLbls>
        <c:gapWidth val="150"/>
        <c:axId val="100385536"/>
        <c:axId val="100387456"/>
      </c:barChart>
      <c:catAx>
        <c:axId val="100385536"/>
        <c:scaling>
          <c:orientation val="minMax"/>
        </c:scaling>
        <c:delete val="0"/>
        <c:axPos val="b"/>
        <c:title>
          <c:tx>
            <c:rich>
              <a:bodyPr/>
              <a:lstStyle/>
              <a:p>
                <a:pPr>
                  <a:defRPr sz="1200"/>
                </a:pPr>
                <a:r>
                  <a:rPr lang="en-US" sz="1200"/>
                  <a:t>Benchmarks</a:t>
                </a:r>
              </a:p>
            </c:rich>
          </c:tx>
          <c:layout>
            <c:manualLayout>
              <c:xMode val="edge"/>
              <c:yMode val="edge"/>
              <c:x val="0.47350807919785642"/>
              <c:y val="0.94179423518006555"/>
            </c:manualLayout>
          </c:layout>
          <c:overlay val="0"/>
        </c:title>
        <c:majorTickMark val="out"/>
        <c:minorTickMark val="none"/>
        <c:tickLblPos val="nextTo"/>
        <c:txPr>
          <a:bodyPr/>
          <a:lstStyle/>
          <a:p>
            <a:pPr>
              <a:defRPr sz="1400" b="1"/>
            </a:pPr>
            <a:endParaRPr lang="en-US"/>
          </a:p>
        </c:txPr>
        <c:crossAx val="100387456"/>
        <c:crosses val="autoZero"/>
        <c:auto val="1"/>
        <c:lblAlgn val="ctr"/>
        <c:lblOffset val="100"/>
        <c:noMultiLvlLbl val="0"/>
      </c:catAx>
      <c:valAx>
        <c:axId val="100387456"/>
        <c:scaling>
          <c:orientation val="minMax"/>
        </c:scaling>
        <c:delete val="0"/>
        <c:axPos val="l"/>
        <c:majorGridlines/>
        <c:title>
          <c:tx>
            <c:rich>
              <a:bodyPr rot="-5400000" vert="horz"/>
              <a:lstStyle/>
              <a:p>
                <a:pPr>
                  <a:defRPr sz="1200"/>
                </a:pPr>
                <a:r>
                  <a:rPr lang="en-US" sz="1200"/>
                  <a:t>Normalized energy usage</a:t>
                </a:r>
              </a:p>
            </c:rich>
          </c:tx>
          <c:overlay val="0"/>
        </c:title>
        <c:numFmt formatCode="General" sourceLinked="1"/>
        <c:majorTickMark val="out"/>
        <c:minorTickMark val="none"/>
        <c:tickLblPos val="nextTo"/>
        <c:txPr>
          <a:bodyPr/>
          <a:lstStyle/>
          <a:p>
            <a:pPr>
              <a:defRPr sz="1200" b="1"/>
            </a:pPr>
            <a:endParaRPr lang="en-US"/>
          </a:p>
        </c:txPr>
        <c:crossAx val="100385536"/>
        <c:crosses val="autoZero"/>
        <c:crossBetween val="between"/>
      </c:valAx>
    </c:plotArea>
    <c:legend>
      <c:legendPos val="t"/>
      <c:layout>
        <c:manualLayout>
          <c:xMode val="edge"/>
          <c:yMode val="edge"/>
          <c:x val="0.10397643181200227"/>
          <c:y val="1.7000802003678275E-2"/>
          <c:w val="0.80873959583698052"/>
          <c:h val="0.11591196000924738"/>
        </c:manualLayout>
      </c:layout>
      <c:overlay val="0"/>
      <c:txPr>
        <a:bodyPr/>
        <a:lstStyle/>
        <a:p>
          <a:pPr>
            <a:defRPr sz="1200" b="1"/>
          </a:pPr>
          <a:endParaRPr lang="en-US"/>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defRPr>
            </a:lvl1pPr>
          </a:lstStyle>
          <a:p>
            <a:pPr>
              <a:defRPr/>
            </a:pPr>
            <a:fld id="{37A59DFD-05B4-4E46-90A3-CDAC37502165}" type="datetimeFigureOut">
              <a:rPr lang="en-US"/>
              <a:pPr>
                <a:defRPr/>
              </a:pPr>
              <a:t>8/10/2010</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mn-lt"/>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defRPr>
            </a:lvl1pPr>
          </a:lstStyle>
          <a:p>
            <a:pPr>
              <a:defRPr/>
            </a:pPr>
            <a:fld id="{11DFE564-0BE6-4198-8BAB-0140C0D055D1}" type="slidenum">
              <a:rPr lang="en-US"/>
              <a:pPr>
                <a:defRPr/>
              </a:pPr>
              <a:t>‹#›</a:t>
            </a:fld>
            <a:endParaRPr lang="en-US"/>
          </a:p>
        </p:txBody>
      </p:sp>
    </p:spTree>
    <p:extLst>
      <p:ext uri="{BB962C8B-B14F-4D97-AF65-F5344CB8AC3E}">
        <p14:creationId xmlns:p14="http://schemas.microsoft.com/office/powerpoint/2010/main" val="1152500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defRPr>
            </a:lvl1pPr>
          </a:lstStyle>
          <a:p>
            <a:pPr>
              <a:defRPr/>
            </a:pPr>
            <a:fld id="{F87EAFCA-584E-4828-83D4-8DB4D2765C3D}" type="datetimeFigureOut">
              <a:rPr lang="en-US"/>
              <a:pPr>
                <a:defRPr/>
              </a:pPr>
              <a:t>8/10/2010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Segoe" pitchFamily="34" charset="0"/>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defRPr>
            </a:lvl1pPr>
          </a:lstStyle>
          <a:p>
            <a:pPr>
              <a:defRPr/>
            </a:pPr>
            <a:fld id="{C4DB40A7-9973-4F69-9051-86AAC79D5C02}" type="slidenum">
              <a:rPr lang="en-US"/>
              <a:pPr>
                <a:defRPr/>
              </a:pPr>
              <a:t>‹#›</a:t>
            </a:fld>
            <a:endParaRPr lang="en-US" dirty="0"/>
          </a:p>
        </p:txBody>
      </p:sp>
    </p:spTree>
    <p:extLst>
      <p:ext uri="{BB962C8B-B14F-4D97-AF65-F5344CB8AC3E}">
        <p14:creationId xmlns:p14="http://schemas.microsoft.com/office/powerpoint/2010/main" val="2109374040"/>
      </p:ext>
    </p:extLst>
  </p:cSld>
  <p:clrMap bg1="lt1" tx1="dk1" bg2="lt2" tx2="dk2" accent1="accent1" accent2="accent2" accent3="accent3" accent4="accent4" accent5="accent5" accent6="accent6" hlink="hlink" folHlink="folHlink"/>
  <p:notesStyle>
    <a:lvl1pPr algn="l" defTabSz="912813" rtl="0" fontAlgn="base">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fontAlgn="base">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2pPr>
    <a:lvl3pPr marL="327025" indent="-114300" algn="l" defTabSz="912813" rtl="0" fontAlgn="base">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3pPr>
    <a:lvl4pPr marL="482600" indent="-146050" algn="l" defTabSz="912813" rtl="0" fontAlgn="base">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4pPr>
    <a:lvl5pPr marL="614363" indent="-114300" algn="l" defTabSz="912813" rtl="0" fontAlgn="base">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7411"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17412"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DBC4DCF3-C171-4789-B418-97024515BB66}" type="datetime8">
              <a:rPr lang="en-US"/>
              <a:pPr defTabSz="912813" fontAlgn="base">
                <a:spcBef>
                  <a:spcPct val="0"/>
                </a:spcBef>
                <a:spcAft>
                  <a:spcPct val="0"/>
                </a:spcAft>
              </a:pPr>
              <a:t>8/10/2010 3:32 PM</a:t>
            </a:fld>
            <a:endParaRPr lang="en-US"/>
          </a:p>
        </p:txBody>
      </p:sp>
      <p:sp>
        <p:nvSpPr>
          <p:cNvPr id="17413"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17414"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E263BDEE-8904-4315-BA24-5B025868A860}" type="slidenum">
              <a:rPr lang="en-US"/>
              <a:pPr defTabSz="912813"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4DB40A7-9973-4F69-9051-86AAC79D5C02}"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US" dirty="0"/>
          </a:p>
        </p:txBody>
      </p:sp>
      <p:sp>
        <p:nvSpPr>
          <p:cNvPr id="4" name="Slide Number Placeholder 3"/>
          <p:cNvSpPr>
            <a:spLocks noGrp="1"/>
          </p:cNvSpPr>
          <p:nvPr>
            <p:ph type="sldNum" sz="quarter" idx="10"/>
          </p:nvPr>
        </p:nvSpPr>
        <p:spPr/>
        <p:txBody>
          <a:bodyPr/>
          <a:lstStyle/>
          <a:p>
            <a:pPr>
              <a:defRPr/>
            </a:pPr>
            <a:fld id="{C4DB40A7-9973-4F69-9051-86AAC79D5C02}" type="slidenum">
              <a:rPr lang="en-US" smtClean="0"/>
              <a:pPr>
                <a:defRPr/>
              </a:pPr>
              <a:t>13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US" dirty="0"/>
          </a:p>
        </p:txBody>
      </p:sp>
      <p:sp>
        <p:nvSpPr>
          <p:cNvPr id="4" name="Slide Number Placeholder 3"/>
          <p:cNvSpPr>
            <a:spLocks noGrp="1"/>
          </p:cNvSpPr>
          <p:nvPr>
            <p:ph type="sldNum" sz="quarter" idx="10"/>
          </p:nvPr>
        </p:nvSpPr>
        <p:spPr/>
        <p:txBody>
          <a:bodyPr/>
          <a:lstStyle/>
          <a:p>
            <a:pPr>
              <a:defRPr/>
            </a:pPr>
            <a:fld id="{C4DB40A7-9973-4F69-9051-86AAC79D5C02}" type="slidenum">
              <a:rPr lang="en-US" smtClean="0"/>
              <a:pPr>
                <a:defRPr/>
              </a:pPr>
              <a:t>15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7"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41988"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505E2F40-B98F-45FD-AE36-8AA8A48C1831}" type="datetime8">
              <a:rPr lang="en-US"/>
              <a:pPr defTabSz="912813" fontAlgn="base">
                <a:spcBef>
                  <a:spcPct val="0"/>
                </a:spcBef>
                <a:spcAft>
                  <a:spcPct val="0"/>
                </a:spcAft>
              </a:pPr>
              <a:t>8/10/2010 3:32 PM</a:t>
            </a:fld>
            <a:endParaRPr lang="en-US"/>
          </a:p>
        </p:txBody>
      </p:sp>
      <p:sp>
        <p:nvSpPr>
          <p:cNvPr id="41989"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a:p>
            <a:pPr defTabSz="912813" fontAlgn="base">
              <a:spcBef>
                <a:spcPct val="0"/>
              </a:spcBef>
              <a:spcAft>
                <a:spcPct val="0"/>
              </a:spcAft>
            </a:pPr>
            <a:endParaRPr lang="en-US">
              <a:solidFill>
                <a:schemeClr val="tx1"/>
              </a:solidFill>
            </a:endParaRPr>
          </a:p>
        </p:txBody>
      </p:sp>
      <p:sp>
        <p:nvSpPr>
          <p:cNvPr id="41990"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76849FAD-E8F7-4486-AE86-74B52ABBA195}" type="slidenum">
              <a:rPr lang="en-US"/>
              <a:pPr defTabSz="912813" fontAlgn="base">
                <a:spcBef>
                  <a:spcPct val="0"/>
                </a:spcBef>
                <a:spcAft>
                  <a:spcPct val="0"/>
                </a:spcAft>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4" name="Picture 3" descr="top_banner.png"/>
          <p:cNvPicPr>
            <a:picLocks noChangeAspect="1"/>
          </p:cNvPicPr>
          <p:nvPr userDrawn="1"/>
        </p:nvPicPr>
        <p:blipFill>
          <a:blip r:embed="rId3" cstate="print"/>
          <a:srcRect/>
          <a:stretch>
            <a:fillRect/>
          </a:stretch>
        </p:blipFill>
        <p:spPr bwMode="auto">
          <a:xfrm>
            <a:off x="0" y="0"/>
            <a:ext cx="9144000" cy="1031875"/>
          </a:xfrm>
          <a:prstGeom prst="rect">
            <a:avLst/>
          </a:prstGeom>
          <a:noFill/>
          <a:ln w="9525">
            <a:noFill/>
            <a:miter lim="800000"/>
            <a:headEnd/>
            <a:tailEnd/>
          </a:ln>
        </p:spPr>
      </p:pic>
      <p:sp>
        <p:nvSpPr>
          <p:cNvPr id="2" name="Title 1"/>
          <p:cNvSpPr>
            <a:spLocks noGrp="1"/>
          </p:cNvSpPr>
          <p:nvPr>
            <p:ph type="ctrTitle"/>
          </p:nvPr>
        </p:nvSpPr>
        <p:spPr>
          <a:xfrm>
            <a:off x="722313" y="1905001"/>
            <a:ext cx="7690115" cy="1523494"/>
          </a:xfrm>
        </p:spPr>
        <p:txBody>
          <a:bodyPr/>
          <a:lstStyle>
            <a:lvl1pPr>
              <a:lnSpc>
                <a:spcPct val="90000"/>
              </a:lnSpc>
              <a:defRPr sz="5500" b="1">
                <a:solidFill>
                  <a:schemeClr val="accent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22312" y="4344458"/>
            <a:ext cx="7690116" cy="461665"/>
          </a:xfrm>
        </p:spPr>
        <p:txBody>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3"/>
          <p:cNvSpPr>
            <a:spLocks noGrp="1"/>
          </p:cNvSpPr>
          <p:nvPr>
            <p:ph type="ftr" sz="quarter" idx="10"/>
          </p:nvPr>
        </p:nvSpPr>
        <p:spPr/>
        <p:txBody>
          <a:bodyPr/>
          <a:lstStyle>
            <a:lvl1pPr>
              <a:defRPr/>
            </a:lvl1pPr>
          </a:lstStyle>
          <a:p>
            <a:pPr>
              <a:defRPr/>
            </a:pP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ngle content">
    <p:spTree>
      <p:nvGrpSpPr>
        <p:cNvPr id="1" name=""/>
        <p:cNvGrpSpPr/>
        <p:nvPr/>
      </p:nvGrpSpPr>
      <p:grpSpPr>
        <a:xfrm>
          <a:off x="0" y="0"/>
          <a:ext cx="0" cy="0"/>
          <a:chOff x="0" y="0"/>
          <a:chExt cx="0" cy="0"/>
        </a:xfrm>
      </p:grpSpPr>
      <p:pic>
        <p:nvPicPr>
          <p:cNvPr id="4" name="Picture 3" descr="S:\ResourceDVD\Clip_Installer\DVD_ART\BoxShots_Logos\Microsoft Research\Microsoft Research b.png"/>
          <p:cNvPicPr>
            <a:picLocks noChangeAspect="1" noChangeArrowheads="1"/>
          </p:cNvPicPr>
          <p:nvPr userDrawn="1"/>
        </p:nvPicPr>
        <p:blipFill>
          <a:blip r:embed="rId2" cstate="print">
            <a:lum bright="100000" contrast="-100000"/>
          </a:blip>
          <a:srcRect/>
          <a:stretch>
            <a:fillRect/>
          </a:stretch>
        </p:blipFill>
        <p:spPr bwMode="auto">
          <a:xfrm>
            <a:off x="7453313" y="6248400"/>
            <a:ext cx="1398587" cy="388938"/>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5"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0"/>
          </p:nvPr>
        </p:nvSpPr>
        <p:spPr/>
        <p:txBody>
          <a:bodyPr/>
          <a:lstStyle>
            <a:lvl1pPr>
              <a:defRPr/>
            </a:lvl1pPr>
          </a:lstStyle>
          <a:p>
            <a:pPr>
              <a:defRPr/>
            </a:pPr>
            <a:endParaRPr lang="en-US" dirty="0"/>
          </a:p>
        </p:txBody>
      </p:sp>
      <p:sp>
        <p:nvSpPr>
          <p:cNvPr id="7"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smtClean="0"/>
              <a:pPr>
                <a:defRPr/>
              </a:pPr>
              <a:t>‹#›</a:t>
            </a:fld>
            <a:endParaRPr lang="en-US" sz="1200"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ingle content,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pPr>
              <a:defRPr/>
            </a:pPr>
            <a:endParaRPr lang="en-US"/>
          </a:p>
        </p:txBody>
      </p:sp>
      <p:sp>
        <p:nvSpPr>
          <p:cNvPr id="5"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smtClean="0"/>
              <a:pPr>
                <a:defRPr/>
              </a:pPr>
              <a:t>‹#›</a:t>
            </a:fld>
            <a:endParaRPr lang="en-US" sz="1200"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endParaRPr lang="en-US"/>
          </a:p>
        </p:txBody>
      </p:sp>
      <p:sp>
        <p:nvSpPr>
          <p:cNvPr id="4" name="Content Placeholder 2"/>
          <p:cNvSpPr>
            <a:spLocks noGrp="1"/>
          </p:cNvSpPr>
          <p:nvPr>
            <p:ph sz="half" idx="1"/>
          </p:nvPr>
        </p:nvSpPr>
        <p:spPr>
          <a:xfrm>
            <a:off x="381000" y="1411553"/>
            <a:ext cx="4114800" cy="2139048"/>
          </a:xfrm>
        </p:spPr>
        <p:txBody>
          <a:bodyPr/>
          <a:lstStyle>
            <a:lvl1pPr marL="339976" indent="-339976">
              <a:lnSpc>
                <a:spcPct val="90000"/>
              </a:lnSpc>
              <a:defRPr sz="2800"/>
            </a:lvl1pPr>
            <a:lvl2pPr marL="673338" indent="-325424">
              <a:lnSpc>
                <a:spcPct val="90000"/>
              </a:lnSpc>
              <a:defRPr lang="en-US" sz="2300" kern="1200" dirty="0">
                <a:solidFill>
                  <a:schemeClr val="tx1"/>
                </a:solidFill>
                <a:latin typeface="+mn-lt"/>
                <a:ea typeface="+mn-ea"/>
                <a:cs typeface="+mn-cs"/>
              </a:defRPr>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3"/>
          <p:cNvSpPr>
            <a:spLocks noGrp="1"/>
          </p:cNvSpPr>
          <p:nvPr>
            <p:ph sz="half" idx="2"/>
          </p:nvPr>
        </p:nvSpPr>
        <p:spPr>
          <a:xfrm>
            <a:off x="4648200" y="1411553"/>
            <a:ext cx="4114800" cy="2139048"/>
          </a:xfrm>
        </p:spPr>
        <p:txBody>
          <a:bodyPr/>
          <a:lstStyle>
            <a:lvl1pPr marL="347914" indent="-347914">
              <a:lnSpc>
                <a:spcPct val="90000"/>
              </a:lnSpc>
              <a:defRPr sz="2800"/>
            </a:lvl1pPr>
            <a:lvl2pPr marL="673338" indent="-339976">
              <a:lnSpc>
                <a:spcPct val="90000"/>
              </a:lnSpc>
              <a:defRPr lang="en-US" sz="2300" kern="1200" dirty="0" smtClean="0">
                <a:solidFill>
                  <a:schemeClr val="tx1"/>
                </a:solidFill>
                <a:latin typeface="+mn-lt"/>
                <a:ea typeface="+mn-ea"/>
                <a:cs typeface="+mn-cs"/>
              </a:defRPr>
            </a:lvl2pPr>
            <a:lvl3pPr marL="961722" indent="-302936">
              <a:lnSpc>
                <a:spcPct val="90000"/>
              </a:lnSpc>
              <a:defRPr lang="en-US" sz="2000" kern="1200" dirty="0" smtClean="0">
                <a:solidFill>
                  <a:schemeClr val="tx1"/>
                </a:solidFill>
                <a:latin typeface="+mn-lt"/>
                <a:ea typeface="+mn-ea"/>
                <a:cs typeface="+mn-cs"/>
              </a:defRPr>
            </a:lvl3pPr>
            <a:lvl4pPr marL="1227618" indent="-265896">
              <a:lnSpc>
                <a:spcPct val="90000"/>
              </a:lnSpc>
              <a:defRPr lang="en-US" sz="1800" kern="1200" dirty="0" smtClean="0">
                <a:solidFill>
                  <a:schemeClr val="tx1"/>
                </a:solidFill>
                <a:latin typeface="+mn-lt"/>
                <a:ea typeface="+mn-ea"/>
                <a:cs typeface="+mn-cs"/>
              </a:defRPr>
            </a:lvl4pPr>
            <a:lvl5pPr marL="1516002" indent="-273833">
              <a:lnSpc>
                <a:spcPct val="90000"/>
              </a:lnSpc>
              <a:defRPr lang="en-US" sz="18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descr="S:\ResourceDVD\Clip_Installer\DVD_ART\BoxShots_Logos\Microsoft Research\Microsoft Research b.png"/>
          <p:cNvPicPr>
            <a:picLocks noChangeAspect="1" noChangeArrowheads="1"/>
          </p:cNvPicPr>
          <p:nvPr userDrawn="1"/>
        </p:nvPicPr>
        <p:blipFill>
          <a:blip r:embed="rId2" cstate="print">
            <a:lum bright="100000" contrast="-100000"/>
          </a:blip>
          <a:srcRect/>
          <a:stretch>
            <a:fillRect/>
          </a:stretch>
        </p:blipFill>
        <p:spPr bwMode="auto">
          <a:xfrm>
            <a:off x="7453313" y="6248400"/>
            <a:ext cx="1398587" cy="388938"/>
          </a:xfrm>
          <a:prstGeom prst="rect">
            <a:avLst/>
          </a:prstGeom>
          <a:noFill/>
          <a:ln w="9525">
            <a:noFill/>
            <a:miter lim="800000"/>
            <a:headEnd/>
            <a:tailEnd/>
          </a:ln>
        </p:spPr>
      </p:pic>
      <p:sp>
        <p:nvSpPr>
          <p:cNvPr id="7"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smtClean="0"/>
              <a:pPr>
                <a:defRPr/>
              </a:pPr>
              <a:t>‹#›</a:t>
            </a:fld>
            <a:endParaRPr lang="en-US" sz="1200"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39048"/>
          </a:xfrm>
        </p:spPr>
        <p:txBody>
          <a:bodyPr/>
          <a:lstStyle>
            <a:lvl1pPr marL="339976" indent="-339976">
              <a:lnSpc>
                <a:spcPct val="90000"/>
              </a:lnSpc>
              <a:defRPr sz="2800"/>
            </a:lvl1pPr>
            <a:lvl2pPr marL="673338" indent="-325424">
              <a:lnSpc>
                <a:spcPct val="90000"/>
              </a:lnSpc>
              <a:defRPr lang="en-US" sz="2300" kern="1200" dirty="0">
                <a:solidFill>
                  <a:schemeClr val="tx1"/>
                </a:solidFill>
                <a:latin typeface="+mn-lt"/>
                <a:ea typeface="+mn-ea"/>
                <a:cs typeface="+mn-cs"/>
              </a:defRPr>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411553"/>
            <a:ext cx="4114800" cy="2139048"/>
          </a:xfrm>
        </p:spPr>
        <p:txBody>
          <a:bodyPr/>
          <a:lstStyle>
            <a:lvl1pPr marL="347914" indent="-347914">
              <a:lnSpc>
                <a:spcPct val="90000"/>
              </a:lnSpc>
              <a:defRPr sz="2800"/>
            </a:lvl1pPr>
            <a:lvl2pPr marL="673338" indent="-339976">
              <a:lnSpc>
                <a:spcPct val="90000"/>
              </a:lnSpc>
              <a:defRPr lang="en-US" sz="2300" kern="1200" dirty="0" smtClean="0">
                <a:solidFill>
                  <a:schemeClr val="tx1"/>
                </a:solidFill>
                <a:latin typeface="+mn-lt"/>
                <a:ea typeface="+mn-ea"/>
                <a:cs typeface="+mn-cs"/>
              </a:defRPr>
            </a:lvl2pPr>
            <a:lvl3pPr marL="961722" indent="-302936">
              <a:lnSpc>
                <a:spcPct val="90000"/>
              </a:lnSpc>
              <a:defRPr lang="en-US" sz="2000" kern="1200" dirty="0" smtClean="0">
                <a:solidFill>
                  <a:schemeClr val="tx1"/>
                </a:solidFill>
                <a:latin typeface="+mn-lt"/>
                <a:ea typeface="+mn-ea"/>
                <a:cs typeface="+mn-cs"/>
              </a:defRPr>
            </a:lvl3pPr>
            <a:lvl4pPr marL="1227618" indent="-265896">
              <a:lnSpc>
                <a:spcPct val="90000"/>
              </a:lnSpc>
              <a:defRPr lang="en-US" sz="1800" kern="1200" dirty="0" smtClean="0">
                <a:solidFill>
                  <a:schemeClr val="tx1"/>
                </a:solidFill>
                <a:latin typeface="+mn-lt"/>
                <a:ea typeface="+mn-ea"/>
                <a:cs typeface="+mn-cs"/>
              </a:defRPr>
            </a:lvl4pPr>
            <a:lvl5pPr marL="1516002" indent="-273833">
              <a:lnSpc>
                <a:spcPct val="90000"/>
              </a:lnSpc>
              <a:defRPr lang="en-US" sz="18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3"/>
          <p:cNvSpPr>
            <a:spLocks noGrp="1"/>
          </p:cNvSpPr>
          <p:nvPr>
            <p:ph type="ftr" sz="quarter" idx="10"/>
          </p:nvPr>
        </p:nvSpPr>
        <p:spPr/>
        <p:txBody>
          <a:bodyPr/>
          <a:lstStyle>
            <a:lvl1pPr>
              <a:defRPr/>
            </a:lvl1pPr>
          </a:lstStyle>
          <a:p>
            <a:pPr>
              <a:defRPr/>
            </a:pPr>
            <a:endParaRPr lang="en-US"/>
          </a:p>
        </p:txBody>
      </p:sp>
      <p:sp>
        <p:nvSpPr>
          <p:cNvPr id="6"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smtClean="0"/>
              <a:pPr>
                <a:defRPr/>
              </a:pPr>
              <a:t>‹#›</a:t>
            </a:fld>
            <a:endParaRPr lang="en-US" sz="1200"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4" name="Picture 3" descr="S:\ResourceDVD\Clip_Installer\DVD_ART\BoxShots_Logos\Microsoft Research\Microsoft Research b.png"/>
          <p:cNvPicPr>
            <a:picLocks noChangeAspect="1" noChangeArrowheads="1"/>
          </p:cNvPicPr>
          <p:nvPr userDrawn="1"/>
        </p:nvPicPr>
        <p:blipFill>
          <a:blip r:embed="rId2" cstate="print">
            <a:lum bright="100000" contrast="-100000"/>
          </a:blip>
          <a:srcRect/>
          <a:stretch>
            <a:fillRect/>
          </a:stretch>
        </p:blipFill>
        <p:spPr bwMode="auto">
          <a:xfrm>
            <a:off x="7453313" y="6248400"/>
            <a:ext cx="1398587" cy="388938"/>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5"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0"/>
          </p:nvPr>
        </p:nvSpPr>
        <p:spPr/>
        <p:txBody>
          <a:bodyPr/>
          <a:lstStyle>
            <a:lvl1pPr>
              <a:defRPr/>
            </a:lvl1pPr>
          </a:lstStyle>
          <a:p>
            <a:pPr>
              <a:defRPr/>
            </a:pPr>
            <a:endParaRPr lang="en-US" dirty="0"/>
          </a:p>
        </p:txBody>
      </p:sp>
      <p:sp>
        <p:nvSpPr>
          <p:cNvPr id="7"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smtClean="0"/>
              <a:pPr>
                <a:defRPr/>
              </a:pPr>
              <a:t>‹#›</a:t>
            </a:fld>
            <a:endParaRPr lang="en-US" sz="1200" dirty="0"/>
          </a:p>
        </p:txBody>
      </p: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2" name="Picture 2" descr="top_banner.png"/>
          <p:cNvPicPr>
            <a:picLocks noChangeAspect="1"/>
          </p:cNvPicPr>
          <p:nvPr userDrawn="1"/>
        </p:nvPicPr>
        <p:blipFill>
          <a:blip r:embed="rId3" cstate="print"/>
          <a:srcRect/>
          <a:stretch>
            <a:fillRect/>
          </a:stretch>
        </p:blipFill>
        <p:spPr bwMode="auto">
          <a:xfrm>
            <a:off x="0" y="0"/>
            <a:ext cx="9144000" cy="1031875"/>
          </a:xfrm>
          <a:prstGeom prst="rect">
            <a:avLst/>
          </a:prstGeom>
          <a:noFill/>
          <a:ln w="9525">
            <a:noFill/>
            <a:miter lim="800000"/>
            <a:headEnd/>
            <a:tailEnd/>
          </a:ln>
        </p:spPr>
      </p:pic>
      <p:sp>
        <p:nvSpPr>
          <p:cNvPr id="6" name="Title 5"/>
          <p:cNvSpPr>
            <a:spLocks noGrp="1"/>
          </p:cNvSpPr>
          <p:nvPr>
            <p:ph type="title"/>
          </p:nvPr>
        </p:nvSpPr>
        <p:spPr>
          <a:xfrm>
            <a:off x="373966" y="2867880"/>
            <a:ext cx="8382000" cy="750887"/>
          </a:xfrm>
        </p:spPr>
        <p:txBody>
          <a:bodyPr/>
          <a:lstStyle>
            <a:lvl1pPr algn="ctr">
              <a:defRPr b="1">
                <a:solidFill>
                  <a:schemeClr val="accent1"/>
                </a:solidFill>
              </a:defRPr>
            </a:lvl1pPr>
          </a:lstStyle>
          <a:p>
            <a:r>
              <a:rPr lang="en-US" dirty="0" smtClean="0"/>
              <a:t>Click to edit Master title style</a:t>
            </a:r>
            <a:endParaRPr lang="en-US" dirty="0"/>
          </a:p>
        </p:txBody>
      </p:sp>
      <p:sp>
        <p:nvSpPr>
          <p:cNvPr id="4"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b="1" smtClean="0"/>
              <a:pPr>
                <a:defRPr/>
              </a:pPr>
              <a:t>‹#›</a:t>
            </a:fld>
            <a:endParaRPr lang="en-US" sz="1200" b="1"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b="1" smtClean="0"/>
              <a:pPr>
                <a:defRPr/>
              </a:pPr>
              <a:t>‹#›</a:t>
            </a:fld>
            <a:endParaRPr lang="en-US" sz="1200" b="1"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Footer Placeholder 3"/>
          <p:cNvSpPr>
            <a:spLocks noGrp="1"/>
          </p:cNvSpPr>
          <p:nvPr>
            <p:ph type="ftr" sz="quarter" idx="10"/>
          </p:nvPr>
        </p:nvSpPr>
        <p:spPr/>
        <p:txBody>
          <a:bodyPr/>
          <a:lstStyle>
            <a:lvl1pPr>
              <a:defRPr/>
            </a:lvl1pPr>
          </a:lstStyle>
          <a:p>
            <a:pPr>
              <a:defRPr/>
            </a:pPr>
            <a:endParaRPr lang="en-US"/>
          </a:p>
        </p:txBody>
      </p:sp>
      <p:sp>
        <p:nvSpPr>
          <p:cNvPr id="4"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b="1" smtClean="0"/>
              <a:pPr>
                <a:defRPr/>
              </a:pPr>
              <a:t>‹#›</a:t>
            </a:fld>
            <a:endParaRPr lang="en-US" sz="1200" b="1"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no BG,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217824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pPr>
              <a:defRPr/>
            </a:pPr>
            <a:endParaRPr lang="en-US"/>
          </a:p>
        </p:txBody>
      </p:sp>
      <p:sp>
        <p:nvSpPr>
          <p:cNvPr id="5"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b="1" smtClean="0"/>
              <a:pPr>
                <a:defRPr/>
              </a:pPr>
              <a:t>‹#›</a:t>
            </a:fld>
            <a:endParaRPr lang="en-US" sz="1200" b="1"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no BG, Logo">
    <p:spTree>
      <p:nvGrpSpPr>
        <p:cNvPr id="1" name=""/>
        <p:cNvGrpSpPr/>
        <p:nvPr/>
      </p:nvGrpSpPr>
      <p:grpSpPr>
        <a:xfrm>
          <a:off x="0" y="0"/>
          <a:ext cx="0" cy="0"/>
          <a:chOff x="0" y="0"/>
          <a:chExt cx="0" cy="0"/>
        </a:xfrm>
      </p:grpSpPr>
      <p:pic>
        <p:nvPicPr>
          <p:cNvPr id="4" name="Picture 3" descr="S:\ResourceDVD\Clip_Installer\DVD_ART\BoxShots_Logos\Microsoft Research\Microsoft Research b.png"/>
          <p:cNvPicPr>
            <a:picLocks noChangeAspect="1" noChangeArrowheads="1"/>
          </p:cNvPicPr>
          <p:nvPr userDrawn="1"/>
        </p:nvPicPr>
        <p:blipFill>
          <a:blip r:embed="rId2" cstate="print">
            <a:lum bright="100000" contrast="-100000"/>
          </a:blip>
          <a:srcRect/>
          <a:stretch>
            <a:fillRect/>
          </a:stretch>
        </p:blipFill>
        <p:spPr bwMode="auto">
          <a:xfrm>
            <a:off x="7453313" y="6248400"/>
            <a:ext cx="1398587" cy="388938"/>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5" name="Content Placeholder 2"/>
          <p:cNvSpPr>
            <a:spLocks noGrp="1"/>
          </p:cNvSpPr>
          <p:nvPr>
            <p:ph idx="1"/>
          </p:nvPr>
        </p:nvSpPr>
        <p:spPr>
          <a:xfrm>
            <a:off x="381000" y="2185275"/>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0"/>
          </p:nvPr>
        </p:nvSpPr>
        <p:spPr/>
        <p:txBody>
          <a:bodyPr/>
          <a:lstStyle>
            <a:lvl1pPr>
              <a:defRPr/>
            </a:lvl1pPr>
          </a:lstStyle>
          <a:p>
            <a:pPr>
              <a:defRPr/>
            </a:pPr>
            <a:endParaRPr lang="en-US" dirty="0"/>
          </a:p>
        </p:txBody>
      </p:sp>
      <p:sp>
        <p:nvSpPr>
          <p:cNvPr id="7"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b="1" smtClean="0"/>
              <a:pPr>
                <a:defRPr/>
              </a:pPr>
              <a:t>‹#›</a:t>
            </a:fld>
            <a:endParaRPr lang="en-US" sz="1200" b="1"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no BG,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136039"/>
            <a:ext cx="4114800" cy="2139048"/>
          </a:xfrm>
        </p:spPr>
        <p:txBody>
          <a:bodyPr/>
          <a:lstStyle>
            <a:lvl1pPr marL="339976" indent="-339976">
              <a:lnSpc>
                <a:spcPct val="90000"/>
              </a:lnSpc>
              <a:defRPr sz="2800"/>
            </a:lvl1pPr>
            <a:lvl2pPr marL="673338" indent="-325424">
              <a:lnSpc>
                <a:spcPct val="90000"/>
              </a:lnSpc>
              <a:defRPr lang="en-US" sz="2300" kern="1200" dirty="0">
                <a:solidFill>
                  <a:schemeClr val="tx1"/>
                </a:solidFill>
                <a:latin typeface="+mn-lt"/>
                <a:ea typeface="+mn-ea"/>
                <a:cs typeface="+mn-cs"/>
              </a:defRPr>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136039"/>
            <a:ext cx="4114800" cy="2139048"/>
          </a:xfrm>
        </p:spPr>
        <p:txBody>
          <a:bodyPr/>
          <a:lstStyle>
            <a:lvl1pPr marL="347914" indent="-347914">
              <a:lnSpc>
                <a:spcPct val="90000"/>
              </a:lnSpc>
              <a:defRPr sz="2800"/>
            </a:lvl1pPr>
            <a:lvl2pPr marL="673338" indent="-339976">
              <a:lnSpc>
                <a:spcPct val="90000"/>
              </a:lnSpc>
              <a:defRPr lang="en-US" sz="2300" kern="1200" dirty="0" smtClean="0">
                <a:solidFill>
                  <a:schemeClr val="tx1"/>
                </a:solidFill>
                <a:latin typeface="+mn-lt"/>
                <a:ea typeface="+mn-ea"/>
                <a:cs typeface="+mn-cs"/>
              </a:defRPr>
            </a:lvl2pPr>
            <a:lvl3pPr marL="961722" indent="-302936">
              <a:lnSpc>
                <a:spcPct val="90000"/>
              </a:lnSpc>
              <a:defRPr lang="en-US" sz="2000" kern="1200" dirty="0" smtClean="0">
                <a:solidFill>
                  <a:schemeClr val="tx1"/>
                </a:solidFill>
                <a:latin typeface="+mn-lt"/>
                <a:ea typeface="+mn-ea"/>
                <a:cs typeface="+mn-cs"/>
              </a:defRPr>
            </a:lvl3pPr>
            <a:lvl4pPr marL="1227618" indent="-265896">
              <a:lnSpc>
                <a:spcPct val="90000"/>
              </a:lnSpc>
              <a:defRPr lang="en-US" sz="1800" kern="1200" dirty="0" smtClean="0">
                <a:solidFill>
                  <a:schemeClr val="tx1"/>
                </a:solidFill>
                <a:latin typeface="+mn-lt"/>
                <a:ea typeface="+mn-ea"/>
                <a:cs typeface="+mn-cs"/>
              </a:defRPr>
            </a:lvl4pPr>
            <a:lvl5pPr marL="1516002" indent="-273833">
              <a:lnSpc>
                <a:spcPct val="90000"/>
              </a:lnSpc>
              <a:defRPr lang="en-US" sz="18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3"/>
          <p:cNvSpPr>
            <a:spLocks noGrp="1"/>
          </p:cNvSpPr>
          <p:nvPr>
            <p:ph type="ftr" sz="quarter" idx="10"/>
          </p:nvPr>
        </p:nvSpPr>
        <p:spPr/>
        <p:txBody>
          <a:bodyPr/>
          <a:lstStyle>
            <a:lvl1pPr>
              <a:defRPr/>
            </a:lvl1pPr>
          </a:lstStyle>
          <a:p>
            <a:pPr>
              <a:defRPr/>
            </a:pPr>
            <a:endParaRPr lang="en-US"/>
          </a:p>
        </p:txBody>
      </p:sp>
      <p:sp>
        <p:nvSpPr>
          <p:cNvPr id="6"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b="1" smtClean="0"/>
              <a:pPr>
                <a:defRPr/>
              </a:pPr>
              <a:t>‹#›</a:t>
            </a:fld>
            <a:endParaRPr lang="en-US" sz="1200" b="1"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ingle content">
    <p:spTree>
      <p:nvGrpSpPr>
        <p:cNvPr id="1" name=""/>
        <p:cNvGrpSpPr/>
        <p:nvPr/>
      </p:nvGrpSpPr>
      <p:grpSpPr>
        <a:xfrm>
          <a:off x="0" y="0"/>
          <a:ext cx="0" cy="0"/>
          <a:chOff x="0" y="0"/>
          <a:chExt cx="0" cy="0"/>
        </a:xfrm>
      </p:grpSpPr>
      <p:pic>
        <p:nvPicPr>
          <p:cNvPr id="4" name="Picture 3" descr="S:\ResourceDVD\Clip_Installer\DVD_ART\BoxShots_Logos\Microsoft Research\Microsoft Research b.png"/>
          <p:cNvPicPr>
            <a:picLocks noChangeAspect="1" noChangeArrowheads="1"/>
          </p:cNvPicPr>
          <p:nvPr userDrawn="1"/>
        </p:nvPicPr>
        <p:blipFill>
          <a:blip r:embed="rId2" cstate="print">
            <a:lum bright="100000" contrast="-100000"/>
          </a:blip>
          <a:srcRect/>
          <a:stretch>
            <a:fillRect/>
          </a:stretch>
        </p:blipFill>
        <p:spPr bwMode="auto">
          <a:xfrm>
            <a:off x="7453313" y="6248400"/>
            <a:ext cx="1398587" cy="388938"/>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5" name="Content Placeholder 2"/>
          <p:cNvSpPr>
            <a:spLocks noGrp="1"/>
          </p:cNvSpPr>
          <p:nvPr>
            <p:ph idx="1"/>
          </p:nvPr>
        </p:nvSpPr>
        <p:spPr>
          <a:xfrm>
            <a:off x="381000" y="1411552"/>
            <a:ext cx="8382000" cy="2210862"/>
          </a:xfrm>
        </p:spPr>
        <p:txBody>
          <a:bodyPr/>
          <a:lstStyle>
            <a:lvl1pPr>
              <a:lnSpc>
                <a:spcPct val="90000"/>
              </a:lnSpc>
              <a:defRPr/>
            </a:lvl1pPr>
            <a:lvl2pPr>
              <a:lnSpc>
                <a:spcPct val="90000"/>
              </a:lnSpc>
              <a:defRPr lang="en-US" sz="3000" kern="1200" dirty="0" smtClean="0">
                <a:solidFill>
                  <a:schemeClr val="tx1"/>
                </a:solidFill>
                <a:latin typeface="+mn-lt"/>
                <a:ea typeface="+mn-ea"/>
                <a:cs typeface="+mn-cs"/>
              </a:defRPr>
            </a:lvl2pPr>
            <a:lvl3pPr>
              <a:lnSpc>
                <a:spcPct val="90000"/>
              </a:lnSpc>
              <a:defRPr lang="en-US" sz="2700" kern="1200" dirty="0" smtClean="0">
                <a:solidFill>
                  <a:schemeClr val="tx1"/>
                </a:solidFill>
                <a:latin typeface="+mn-lt"/>
                <a:ea typeface="+mn-ea"/>
                <a:cs typeface="+mn-cs"/>
              </a:defRPr>
            </a:lvl3pPr>
            <a:lvl4pPr>
              <a:lnSpc>
                <a:spcPct val="90000"/>
              </a:lnSpc>
              <a:defRPr lang="en-US" sz="2300" kern="1200" dirty="0" smtClean="0">
                <a:solidFill>
                  <a:schemeClr val="tx1"/>
                </a:solidFill>
                <a:latin typeface="+mn-lt"/>
                <a:ea typeface="+mn-ea"/>
                <a:cs typeface="+mn-cs"/>
              </a:defRPr>
            </a:lvl4pPr>
            <a:lvl5pPr>
              <a:lnSpc>
                <a:spcPct val="90000"/>
              </a:lnSpc>
              <a:defRPr lang="en-US" sz="2300" kern="1200" dirty="0">
                <a:solidFill>
                  <a:schemeClr val="tx1"/>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0"/>
          </p:nvPr>
        </p:nvSpPr>
        <p:spPr/>
        <p:txBody>
          <a:bodyPr/>
          <a:lstStyle>
            <a:lvl1pPr>
              <a:defRPr/>
            </a:lvl1pPr>
          </a:lstStyle>
          <a:p>
            <a:pPr>
              <a:defRPr/>
            </a:pPr>
            <a:endParaRPr lang="en-US" dirty="0"/>
          </a:p>
        </p:txBody>
      </p:sp>
      <p:sp>
        <p:nvSpPr>
          <p:cNvPr id="7" name="Footer Placeholder 5"/>
          <p:cNvSpPr txBox="1">
            <a:spLocks/>
          </p:cNvSpPr>
          <p:nvPr userDrawn="1"/>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b="1" smtClean="0"/>
              <a:pPr>
                <a:defRPr/>
              </a:pPr>
              <a:t>‹#›</a:t>
            </a:fld>
            <a:endParaRPr lang="en-US" sz="1200" b="1"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endParaRPr lang="en-US"/>
          </a:p>
        </p:txBody>
      </p:sp>
      <p:pic>
        <p:nvPicPr>
          <p:cNvPr id="4" name="Picture 3" descr="S:\ResourceDVD\Clip_Installer\DVD_ART\BoxShots_Logos\Microsoft Research\Microsoft Research b.png"/>
          <p:cNvPicPr>
            <a:picLocks noChangeAspect="1" noChangeArrowheads="1"/>
          </p:cNvPicPr>
          <p:nvPr userDrawn="1"/>
        </p:nvPicPr>
        <p:blipFill>
          <a:blip r:embed="rId2" cstate="print">
            <a:lum bright="100000" contrast="-100000"/>
          </a:blip>
          <a:srcRect/>
          <a:stretch>
            <a:fillRect/>
          </a:stretch>
        </p:blipFill>
        <p:spPr bwMode="auto">
          <a:xfrm>
            <a:off x="7453313" y="6248400"/>
            <a:ext cx="1398587" cy="388938"/>
          </a:xfrm>
          <a:prstGeom prst="rect">
            <a:avLst/>
          </a:prstGeom>
          <a:noFill/>
          <a:ln w="9525">
            <a:noFill/>
            <a:miter lim="800000"/>
            <a:headEnd/>
            <a:tailEnd/>
          </a:ln>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4.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3.pn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6.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1193825"/>
            <a:ext cx="8382000" cy="75088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381000" y="2116259"/>
            <a:ext cx="8382000" cy="22113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defTabSz="914363" fontAlgn="auto">
              <a:spcBef>
                <a:spcPts val="0"/>
              </a:spcBef>
              <a:spcAft>
                <a:spcPts val="0"/>
              </a:spcAft>
              <a:defRPr sz="1200" smtClean="0">
                <a:solidFill>
                  <a:schemeClr val="tx1">
                    <a:tint val="75000"/>
                  </a:schemeClr>
                </a:solidFill>
                <a:latin typeface="+mn-lt"/>
              </a:defRPr>
            </a:lvl1pPr>
          </a:lstStyle>
          <a:p>
            <a:pPr>
              <a:defRPr/>
            </a:pPr>
            <a:endParaRPr lang="en-US"/>
          </a:p>
        </p:txBody>
      </p:sp>
      <p:pic>
        <p:nvPicPr>
          <p:cNvPr id="5" name="Picture 4" descr="top_banner.png"/>
          <p:cNvPicPr>
            <a:picLocks noChangeAspect="1"/>
          </p:cNvPicPr>
          <p:nvPr/>
        </p:nvPicPr>
        <p:blipFill>
          <a:blip r:embed="rId11" cstate="print"/>
          <a:srcRect/>
          <a:stretch>
            <a:fillRect/>
          </a:stretch>
        </p:blipFill>
        <p:spPr bwMode="auto">
          <a:xfrm>
            <a:off x="0" y="0"/>
            <a:ext cx="9144000" cy="1031875"/>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716" r:id="rId1"/>
    <p:sldLayoutId id="2147483717" r:id="rId2"/>
    <p:sldLayoutId id="2147483723" r:id="rId3"/>
    <p:sldLayoutId id="2147483724" r:id="rId4"/>
    <p:sldLayoutId id="2147483718" r:id="rId5"/>
    <p:sldLayoutId id="2147483719" r:id="rId6"/>
    <p:sldLayoutId id="2147483720" r:id="rId7"/>
    <p:sldLayoutId id="2147483727" r:id="rId8"/>
  </p:sldLayoutIdLst>
  <p:transition>
    <p:fade/>
  </p:transition>
  <p:hf hdr="0" ftr="0" dt="0"/>
  <p:txStyles>
    <p:titleStyle>
      <a:lvl1pPr algn="l" defTabSz="912813" rtl="0" fontAlgn="base">
        <a:lnSpc>
          <a:spcPct val="90000"/>
        </a:lnSpc>
        <a:spcBef>
          <a:spcPct val="0"/>
        </a:spcBef>
        <a:spcAft>
          <a:spcPct val="0"/>
        </a:spcAft>
        <a:defRPr lang="en-US" sz="5400" kern="1200" spc="-300" dirty="0">
          <a:ln w="3175">
            <a:noFill/>
          </a:ln>
          <a:solidFill>
            <a:schemeClr val="accent1"/>
          </a:soli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fontAlgn="base">
        <a:lnSpc>
          <a:spcPct val="90000"/>
        </a:lnSpc>
        <a:spcBef>
          <a:spcPct val="0"/>
        </a:spcBef>
        <a:spcAft>
          <a:spcPct val="0"/>
        </a:spcAft>
        <a:defRPr sz="5400">
          <a:solidFill>
            <a:schemeClr val="tx1"/>
          </a:solidFill>
          <a:latin typeface="Segoe" pitchFamily="34" charset="0"/>
          <a:cs typeface="Arial" charset="0"/>
        </a:defRPr>
      </a:lvl2pPr>
      <a:lvl3pPr algn="l" defTabSz="912813" rtl="0" fontAlgn="base">
        <a:lnSpc>
          <a:spcPct val="90000"/>
        </a:lnSpc>
        <a:spcBef>
          <a:spcPct val="0"/>
        </a:spcBef>
        <a:spcAft>
          <a:spcPct val="0"/>
        </a:spcAft>
        <a:defRPr sz="5400">
          <a:solidFill>
            <a:schemeClr val="tx1"/>
          </a:solidFill>
          <a:latin typeface="Segoe" pitchFamily="34" charset="0"/>
          <a:cs typeface="Arial" charset="0"/>
        </a:defRPr>
      </a:lvl3pPr>
      <a:lvl4pPr algn="l" defTabSz="912813" rtl="0" fontAlgn="base">
        <a:lnSpc>
          <a:spcPct val="90000"/>
        </a:lnSpc>
        <a:spcBef>
          <a:spcPct val="0"/>
        </a:spcBef>
        <a:spcAft>
          <a:spcPct val="0"/>
        </a:spcAft>
        <a:defRPr sz="5400">
          <a:solidFill>
            <a:schemeClr val="tx1"/>
          </a:solidFill>
          <a:latin typeface="Segoe" pitchFamily="34" charset="0"/>
          <a:cs typeface="Arial" charset="0"/>
        </a:defRPr>
      </a:lvl4pPr>
      <a:lvl5pPr algn="l" defTabSz="912813" rtl="0" fontAlgn="base">
        <a:lnSpc>
          <a:spcPct val="90000"/>
        </a:lnSpc>
        <a:spcBef>
          <a:spcPct val="0"/>
        </a:spcBef>
        <a:spcAft>
          <a:spcPct val="0"/>
        </a:spcAft>
        <a:defRPr sz="5400">
          <a:solidFill>
            <a:schemeClr val="tx1"/>
          </a:solidFill>
          <a:latin typeface="Segoe" pitchFamily="34" charset="0"/>
          <a:cs typeface="Arial" charset="0"/>
        </a:defRPr>
      </a:lvl5pPr>
      <a:lvl6pPr marL="457200" algn="l" defTabSz="912813" rtl="0" fontAlgn="base">
        <a:lnSpc>
          <a:spcPct val="90000"/>
        </a:lnSpc>
        <a:spcBef>
          <a:spcPct val="0"/>
        </a:spcBef>
        <a:spcAft>
          <a:spcPct val="0"/>
        </a:spcAft>
        <a:defRPr sz="5400">
          <a:solidFill>
            <a:schemeClr val="tx1"/>
          </a:solidFill>
          <a:latin typeface="Segoe" pitchFamily="34" charset="0"/>
          <a:cs typeface="Arial" charset="0"/>
        </a:defRPr>
      </a:lvl6pPr>
      <a:lvl7pPr marL="914400" algn="l" defTabSz="912813" rtl="0" fontAlgn="base">
        <a:lnSpc>
          <a:spcPct val="90000"/>
        </a:lnSpc>
        <a:spcBef>
          <a:spcPct val="0"/>
        </a:spcBef>
        <a:spcAft>
          <a:spcPct val="0"/>
        </a:spcAft>
        <a:defRPr sz="5400">
          <a:solidFill>
            <a:schemeClr val="tx1"/>
          </a:solidFill>
          <a:latin typeface="Segoe" pitchFamily="34" charset="0"/>
          <a:cs typeface="Arial" charset="0"/>
        </a:defRPr>
      </a:lvl7pPr>
      <a:lvl8pPr marL="1371600" algn="l" defTabSz="912813" rtl="0" fontAlgn="base">
        <a:lnSpc>
          <a:spcPct val="90000"/>
        </a:lnSpc>
        <a:spcBef>
          <a:spcPct val="0"/>
        </a:spcBef>
        <a:spcAft>
          <a:spcPct val="0"/>
        </a:spcAft>
        <a:defRPr sz="5400">
          <a:solidFill>
            <a:schemeClr val="tx1"/>
          </a:solidFill>
          <a:latin typeface="Segoe" pitchFamily="34" charset="0"/>
          <a:cs typeface="Arial" charset="0"/>
        </a:defRPr>
      </a:lvl8pPr>
      <a:lvl9pPr marL="1828800" algn="l" defTabSz="912813" rtl="0" fontAlgn="base">
        <a:lnSpc>
          <a:spcPct val="90000"/>
        </a:lnSpc>
        <a:spcBef>
          <a:spcPct val="0"/>
        </a:spcBef>
        <a:spcAft>
          <a:spcPct val="0"/>
        </a:spcAft>
        <a:defRPr sz="5400">
          <a:solidFill>
            <a:schemeClr val="tx1"/>
          </a:solidFill>
          <a:latin typeface="Segoe" pitchFamily="34" charset="0"/>
          <a:cs typeface="Arial" charset="0"/>
        </a:defRPr>
      </a:lvl9pPr>
    </p:titleStyle>
    <p:bodyStyle>
      <a:lvl1pPr marL="384175" indent="-384175" algn="l" defTabSz="912813" rtl="0" fontAlgn="base">
        <a:lnSpc>
          <a:spcPct val="90000"/>
        </a:lnSpc>
        <a:spcBef>
          <a:spcPct val="20000"/>
        </a:spcBef>
        <a:spcAft>
          <a:spcPct val="0"/>
        </a:spcAft>
        <a:buSzPct val="90000"/>
        <a:buBlip>
          <a:blip r:embed="rId12"/>
        </a:buBlip>
        <a:defRPr sz="3300" kern="1200">
          <a:solidFill>
            <a:schemeClr val="tx1"/>
          </a:solidFill>
          <a:latin typeface="+mn-lt"/>
          <a:ea typeface="+mn-ea"/>
          <a:cs typeface="+mn-cs"/>
        </a:defRPr>
      </a:lvl1pPr>
      <a:lvl2pPr marL="738188" indent="-361950" algn="l" defTabSz="912813" rtl="0" fontAlgn="base">
        <a:lnSpc>
          <a:spcPct val="90000"/>
        </a:lnSpc>
        <a:spcBef>
          <a:spcPct val="20000"/>
        </a:spcBef>
        <a:spcAft>
          <a:spcPct val="0"/>
        </a:spcAft>
        <a:buSzPct val="90000"/>
        <a:buBlip>
          <a:blip r:embed="rId13"/>
        </a:buBlip>
        <a:defRPr lang="en-US" sz="3000" kern="1200" dirty="0">
          <a:solidFill>
            <a:schemeClr val="tx1"/>
          </a:solidFill>
          <a:latin typeface="+mn-lt"/>
          <a:ea typeface="+mn-ea"/>
          <a:cs typeface="+mn-cs"/>
        </a:defRPr>
      </a:lvl2pPr>
      <a:lvl3pPr marL="1101725" indent="-347663" algn="l" defTabSz="912813" rtl="0" fontAlgn="base">
        <a:lnSpc>
          <a:spcPct val="90000"/>
        </a:lnSpc>
        <a:spcBef>
          <a:spcPct val="20000"/>
        </a:spcBef>
        <a:spcAft>
          <a:spcPct val="0"/>
        </a:spcAft>
        <a:buSzPct val="90000"/>
        <a:buBlip>
          <a:blip r:embed="rId13"/>
        </a:buBlip>
        <a:defRPr lang="en-US" sz="2700" kern="1200" dirty="0">
          <a:solidFill>
            <a:schemeClr val="tx1"/>
          </a:solidFill>
          <a:latin typeface="+mn-lt"/>
          <a:ea typeface="+mn-ea"/>
          <a:cs typeface="+mn-cs"/>
        </a:defRPr>
      </a:lvl3pPr>
      <a:lvl4pPr marL="1419225" indent="-317500" algn="l" defTabSz="912813" rtl="0" fontAlgn="base">
        <a:lnSpc>
          <a:spcPct val="90000"/>
        </a:lnSpc>
        <a:spcBef>
          <a:spcPct val="20000"/>
        </a:spcBef>
        <a:spcAft>
          <a:spcPct val="0"/>
        </a:spcAft>
        <a:buSzPct val="90000"/>
        <a:buBlip>
          <a:blip r:embed="rId13"/>
        </a:buBlip>
        <a:defRPr lang="en-US" sz="2300" kern="1200" dirty="0">
          <a:solidFill>
            <a:schemeClr val="tx1"/>
          </a:solidFill>
          <a:latin typeface="+mn-lt"/>
          <a:ea typeface="+mn-ea"/>
          <a:cs typeface="+mn-cs"/>
        </a:defRPr>
      </a:lvl4pPr>
      <a:lvl5pPr marL="1760538" indent="-317500" algn="l" defTabSz="912813" rtl="0" fontAlgn="base">
        <a:lnSpc>
          <a:spcPct val="90000"/>
        </a:lnSpc>
        <a:spcBef>
          <a:spcPct val="20000"/>
        </a:spcBef>
        <a:spcAft>
          <a:spcPct val="0"/>
        </a:spcAft>
        <a:buSzPct val="90000"/>
        <a:buBlip>
          <a:blip r:embed="rId13"/>
        </a:buBlip>
        <a:defRPr lang="en-US" sz="2300" kern="1200" dirty="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0"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75088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381000" y="1412875"/>
            <a:ext cx="8382000" cy="22113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defTabSz="914363" fontAlgn="auto">
              <a:spcBef>
                <a:spcPts val="0"/>
              </a:spcBef>
              <a:spcAft>
                <a:spcPts val="0"/>
              </a:spcAft>
              <a:defRPr sz="1200" smtClean="0">
                <a:solidFill>
                  <a:schemeClr val="tx1">
                    <a:tint val="75000"/>
                  </a:schemeClr>
                </a:solidFill>
                <a:latin typeface="+mn-lt"/>
              </a:defRPr>
            </a:lvl1pPr>
          </a:lstStyle>
          <a:p>
            <a:pPr>
              <a:defRPr/>
            </a:pPr>
            <a:endParaRPr lang="en-US"/>
          </a:p>
        </p:txBody>
      </p:sp>
      <p:sp>
        <p:nvSpPr>
          <p:cNvPr id="5" name="Footer Placeholder 5"/>
          <p:cNvSpPr txBox="1">
            <a:spLocks/>
          </p:cNvSpPr>
          <p:nvPr/>
        </p:nvSpPr>
        <p:spPr>
          <a:xfrm>
            <a:off x="232913" y="6318969"/>
            <a:ext cx="638356" cy="365125"/>
          </a:xfrm>
          <a:prstGeom prst="rect">
            <a:avLst/>
          </a:prstGeom>
        </p:spPr>
        <p:txBody>
          <a:bodyPr vert="horz" lIns="91440" tIns="45720" rIns="91440" bIns="45720" rtlCol="0" anchor="ctr"/>
          <a:lstStyle>
            <a:lvl1pPr>
              <a:defRPr/>
            </a:lvl1pPr>
          </a:lstStyle>
          <a:p>
            <a:pPr>
              <a:defRPr/>
            </a:pPr>
            <a:fld id="{BED71900-1FEE-4790-9694-DB35DB18DE46}" type="slidenum">
              <a:rPr lang="en-US" sz="1200" b="1" smtClean="0"/>
              <a:pPr>
                <a:defRPr/>
              </a:pPr>
              <a:t>‹#›</a:t>
            </a:fld>
            <a:endParaRPr lang="en-US" sz="1200" b="1" dirty="0"/>
          </a:p>
        </p:txBody>
      </p:sp>
    </p:spTree>
  </p:cSld>
  <p:clrMap bg1="dk1" tx1="lt1" bg2="dk2" tx2="lt2" accent1="accent1" accent2="accent2" accent3="accent3" accent4="accent4" accent5="accent5" accent6="accent6" hlink="hlink" folHlink="folHlink"/>
  <p:sldLayoutIdLst>
    <p:sldLayoutId id="2147483725" r:id="rId1"/>
    <p:sldLayoutId id="2147483692" r:id="rId2"/>
    <p:sldLayoutId id="2147483696" r:id="rId3"/>
    <p:sldLayoutId id="2147483695" r:id="rId4"/>
    <p:sldLayoutId id="2147483689" r:id="rId5"/>
    <p:sldLayoutId id="2147483726" r:id="rId6"/>
    <p:sldLayoutId id="2147483690" r:id="rId7"/>
    <p:sldLayoutId id="2147483728" r:id="rId8"/>
  </p:sldLayoutIdLst>
  <p:transition>
    <p:fade/>
  </p:transition>
  <p:hf hdr="0" ftr="0" dt="0"/>
  <p:txStyles>
    <p:titleStyle>
      <a:lvl1pPr algn="l" defTabSz="912813" rtl="0" fontAlgn="base">
        <a:lnSpc>
          <a:spcPct val="90000"/>
        </a:lnSpc>
        <a:spcBef>
          <a:spcPct val="0"/>
        </a:spcBef>
        <a:spcAft>
          <a:spcPct val="0"/>
        </a:spcAft>
        <a:defRPr lang="en-US" sz="5400" b="1" kern="1200" spc="-300" dirty="0">
          <a:ln w="3175">
            <a:noFill/>
          </a:ln>
          <a:solidFill>
            <a:schemeClr val="accent1"/>
          </a:soli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fontAlgn="base">
        <a:lnSpc>
          <a:spcPct val="90000"/>
        </a:lnSpc>
        <a:spcBef>
          <a:spcPct val="0"/>
        </a:spcBef>
        <a:spcAft>
          <a:spcPct val="0"/>
        </a:spcAft>
        <a:defRPr sz="5400">
          <a:solidFill>
            <a:schemeClr val="tx1"/>
          </a:solidFill>
          <a:latin typeface="Segoe" pitchFamily="34" charset="0"/>
          <a:cs typeface="Arial" charset="0"/>
        </a:defRPr>
      </a:lvl2pPr>
      <a:lvl3pPr algn="l" defTabSz="912813" rtl="0" fontAlgn="base">
        <a:lnSpc>
          <a:spcPct val="90000"/>
        </a:lnSpc>
        <a:spcBef>
          <a:spcPct val="0"/>
        </a:spcBef>
        <a:spcAft>
          <a:spcPct val="0"/>
        </a:spcAft>
        <a:defRPr sz="5400">
          <a:solidFill>
            <a:schemeClr val="tx1"/>
          </a:solidFill>
          <a:latin typeface="Segoe" pitchFamily="34" charset="0"/>
          <a:cs typeface="Arial" charset="0"/>
        </a:defRPr>
      </a:lvl3pPr>
      <a:lvl4pPr algn="l" defTabSz="912813" rtl="0" fontAlgn="base">
        <a:lnSpc>
          <a:spcPct val="90000"/>
        </a:lnSpc>
        <a:spcBef>
          <a:spcPct val="0"/>
        </a:spcBef>
        <a:spcAft>
          <a:spcPct val="0"/>
        </a:spcAft>
        <a:defRPr sz="5400">
          <a:solidFill>
            <a:schemeClr val="tx1"/>
          </a:solidFill>
          <a:latin typeface="Segoe" pitchFamily="34" charset="0"/>
          <a:cs typeface="Arial" charset="0"/>
        </a:defRPr>
      </a:lvl4pPr>
      <a:lvl5pPr algn="l" defTabSz="912813" rtl="0" fontAlgn="base">
        <a:lnSpc>
          <a:spcPct val="90000"/>
        </a:lnSpc>
        <a:spcBef>
          <a:spcPct val="0"/>
        </a:spcBef>
        <a:spcAft>
          <a:spcPct val="0"/>
        </a:spcAft>
        <a:defRPr sz="5400">
          <a:solidFill>
            <a:schemeClr val="tx1"/>
          </a:solidFill>
          <a:latin typeface="Segoe" pitchFamily="34" charset="0"/>
          <a:cs typeface="Arial" charset="0"/>
        </a:defRPr>
      </a:lvl5pPr>
      <a:lvl6pPr marL="457200" algn="l" defTabSz="912813" rtl="0" fontAlgn="base">
        <a:lnSpc>
          <a:spcPct val="90000"/>
        </a:lnSpc>
        <a:spcBef>
          <a:spcPct val="0"/>
        </a:spcBef>
        <a:spcAft>
          <a:spcPct val="0"/>
        </a:spcAft>
        <a:defRPr sz="5400">
          <a:solidFill>
            <a:schemeClr val="tx1"/>
          </a:solidFill>
          <a:latin typeface="Segoe" pitchFamily="34" charset="0"/>
          <a:cs typeface="Arial" charset="0"/>
        </a:defRPr>
      </a:lvl6pPr>
      <a:lvl7pPr marL="914400" algn="l" defTabSz="912813" rtl="0" fontAlgn="base">
        <a:lnSpc>
          <a:spcPct val="90000"/>
        </a:lnSpc>
        <a:spcBef>
          <a:spcPct val="0"/>
        </a:spcBef>
        <a:spcAft>
          <a:spcPct val="0"/>
        </a:spcAft>
        <a:defRPr sz="5400">
          <a:solidFill>
            <a:schemeClr val="tx1"/>
          </a:solidFill>
          <a:latin typeface="Segoe" pitchFamily="34" charset="0"/>
          <a:cs typeface="Arial" charset="0"/>
        </a:defRPr>
      </a:lvl7pPr>
      <a:lvl8pPr marL="1371600" algn="l" defTabSz="912813" rtl="0" fontAlgn="base">
        <a:lnSpc>
          <a:spcPct val="90000"/>
        </a:lnSpc>
        <a:spcBef>
          <a:spcPct val="0"/>
        </a:spcBef>
        <a:spcAft>
          <a:spcPct val="0"/>
        </a:spcAft>
        <a:defRPr sz="5400">
          <a:solidFill>
            <a:schemeClr val="tx1"/>
          </a:solidFill>
          <a:latin typeface="Segoe" pitchFamily="34" charset="0"/>
          <a:cs typeface="Arial" charset="0"/>
        </a:defRPr>
      </a:lvl8pPr>
      <a:lvl9pPr marL="1828800" algn="l" defTabSz="912813" rtl="0" fontAlgn="base">
        <a:lnSpc>
          <a:spcPct val="90000"/>
        </a:lnSpc>
        <a:spcBef>
          <a:spcPct val="0"/>
        </a:spcBef>
        <a:spcAft>
          <a:spcPct val="0"/>
        </a:spcAft>
        <a:defRPr sz="5400">
          <a:solidFill>
            <a:schemeClr val="tx1"/>
          </a:solidFill>
          <a:latin typeface="Segoe" pitchFamily="34" charset="0"/>
          <a:cs typeface="Arial" charset="0"/>
        </a:defRPr>
      </a:lvl9pPr>
    </p:titleStyle>
    <p:bodyStyle>
      <a:lvl1pPr marL="384175" indent="-384175" algn="l" defTabSz="912813" rtl="0" fontAlgn="base">
        <a:lnSpc>
          <a:spcPct val="90000"/>
        </a:lnSpc>
        <a:spcBef>
          <a:spcPct val="20000"/>
        </a:spcBef>
        <a:spcAft>
          <a:spcPct val="0"/>
        </a:spcAft>
        <a:buSzPct val="90000"/>
        <a:buBlip>
          <a:blip r:embed="rId11"/>
        </a:buBlip>
        <a:defRPr sz="3300" kern="1200">
          <a:solidFill>
            <a:schemeClr val="tx1"/>
          </a:solidFill>
          <a:latin typeface="+mn-lt"/>
          <a:ea typeface="+mn-ea"/>
          <a:cs typeface="+mn-cs"/>
        </a:defRPr>
      </a:lvl1pPr>
      <a:lvl2pPr marL="738188" indent="-361950" algn="l" defTabSz="912813" rtl="0" fontAlgn="base">
        <a:lnSpc>
          <a:spcPct val="90000"/>
        </a:lnSpc>
        <a:spcBef>
          <a:spcPct val="20000"/>
        </a:spcBef>
        <a:spcAft>
          <a:spcPct val="0"/>
        </a:spcAft>
        <a:buSzPct val="90000"/>
        <a:buBlip>
          <a:blip r:embed="rId12"/>
        </a:buBlip>
        <a:defRPr lang="en-US" sz="3000" kern="1200" dirty="0">
          <a:solidFill>
            <a:schemeClr val="tx1"/>
          </a:solidFill>
          <a:latin typeface="+mn-lt"/>
          <a:ea typeface="+mn-ea"/>
          <a:cs typeface="+mn-cs"/>
        </a:defRPr>
      </a:lvl2pPr>
      <a:lvl3pPr marL="1101725" indent="-347663" algn="l" defTabSz="912813" rtl="0" fontAlgn="base">
        <a:lnSpc>
          <a:spcPct val="90000"/>
        </a:lnSpc>
        <a:spcBef>
          <a:spcPct val="20000"/>
        </a:spcBef>
        <a:spcAft>
          <a:spcPct val="0"/>
        </a:spcAft>
        <a:buSzPct val="90000"/>
        <a:buBlip>
          <a:blip r:embed="rId12"/>
        </a:buBlip>
        <a:defRPr lang="en-US" sz="2700" kern="1200" dirty="0">
          <a:solidFill>
            <a:schemeClr val="tx1"/>
          </a:solidFill>
          <a:latin typeface="+mn-lt"/>
          <a:ea typeface="+mn-ea"/>
          <a:cs typeface="+mn-cs"/>
        </a:defRPr>
      </a:lvl3pPr>
      <a:lvl4pPr marL="1419225" indent="-317500" algn="l" defTabSz="912813" rtl="0" fontAlgn="base">
        <a:lnSpc>
          <a:spcPct val="90000"/>
        </a:lnSpc>
        <a:spcBef>
          <a:spcPct val="20000"/>
        </a:spcBef>
        <a:spcAft>
          <a:spcPct val="0"/>
        </a:spcAft>
        <a:buSzPct val="90000"/>
        <a:buBlip>
          <a:blip r:embed="rId12"/>
        </a:buBlip>
        <a:defRPr lang="en-US" sz="2300" kern="1200" dirty="0">
          <a:solidFill>
            <a:schemeClr val="tx1"/>
          </a:solidFill>
          <a:latin typeface="+mn-lt"/>
          <a:ea typeface="+mn-ea"/>
          <a:cs typeface="+mn-cs"/>
        </a:defRPr>
      </a:lvl4pPr>
      <a:lvl5pPr marL="1760538" indent="-317500" algn="l" defTabSz="912813" rtl="0" fontAlgn="base">
        <a:lnSpc>
          <a:spcPct val="90000"/>
        </a:lnSpc>
        <a:spcBef>
          <a:spcPct val="20000"/>
        </a:spcBef>
        <a:spcAft>
          <a:spcPct val="0"/>
        </a:spcAft>
        <a:buSzPct val="90000"/>
        <a:buBlip>
          <a:blip r:embed="rId12"/>
        </a:buBlip>
        <a:defRPr lang="en-US" sz="2300" kern="1200" dirty="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3132" y="851414"/>
            <a:ext cx="8229600" cy="91408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863970"/>
            <a:ext cx="8229600" cy="426219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7" name="Picture 6" descr="top_banner.png"/>
          <p:cNvPicPr>
            <a:picLocks noChangeAspect="1"/>
          </p:cNvPicPr>
          <p:nvPr/>
        </p:nvPicPr>
        <p:blipFill>
          <a:blip r:embed="rId14" cstate="print"/>
          <a:srcRect/>
          <a:stretch>
            <a:fillRect/>
          </a:stretch>
        </p:blipFill>
        <p:spPr bwMode="auto">
          <a:xfrm>
            <a:off x="0" y="0"/>
            <a:ext cx="9144000" cy="1031875"/>
          </a:xfrm>
          <a:prstGeom prst="rect">
            <a:avLst/>
          </a:prstGeom>
          <a:noFill/>
          <a:ln w="9525">
            <a:noFill/>
            <a:miter lim="800000"/>
            <a:headEnd/>
            <a:tailEnd/>
          </a:ln>
        </p:spPr>
      </p:pic>
      <p:sp>
        <p:nvSpPr>
          <p:cNvPr id="10" name="Footer Placeholder 5"/>
          <p:cNvSpPr txBox="1">
            <a:spLocks/>
          </p:cNvSpPr>
          <p:nvPr/>
        </p:nvSpPr>
        <p:spPr>
          <a:xfrm>
            <a:off x="232913" y="6318969"/>
            <a:ext cx="638356" cy="365125"/>
          </a:xfrm>
          <a:prstGeom prst="rect">
            <a:avLst/>
          </a:prstGeom>
        </p:spPr>
        <p:txBody>
          <a:bodyPr vert="horz" lIns="91440" tIns="45720" rIns="91440" bIns="45720" rtlCol="0" anchor="ct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ED71900-1FEE-4790-9694-DB35DB18DE46}" type="slidenum">
              <a:rPr kumimoji="0" lang="en-US" sz="1200" b="1"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200" b="1" i="0" u="none" strike="noStrike" kern="0" cap="none" spc="0" normalizeH="0" baseline="0" noProof="0" dirty="0">
              <a:ln>
                <a:noFill/>
              </a:ln>
              <a:solidFill>
                <a:schemeClr val="bg1"/>
              </a:solidFill>
              <a:effectLst/>
              <a:uLnTx/>
              <a:uFillTx/>
            </a:endParaRPr>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1"/>
            <a:ext cx="7690115" cy="2285241"/>
          </a:xfrm>
        </p:spPr>
        <p:txBody>
          <a:bodyPr/>
          <a:lstStyle/>
          <a:p>
            <a:r>
              <a:rPr lang="en-US" dirty="0" smtClean="0"/>
              <a:t>The Search for Energy-Efficient Building Blocks for the Data Center </a:t>
            </a:r>
            <a:endParaRPr dirty="0"/>
          </a:p>
        </p:txBody>
      </p:sp>
      <p:sp>
        <p:nvSpPr>
          <p:cNvPr id="3" name="Subtitle 2"/>
          <p:cNvSpPr>
            <a:spLocks noGrp="1"/>
          </p:cNvSpPr>
          <p:nvPr>
            <p:ph type="subTitle" idx="1"/>
          </p:nvPr>
        </p:nvSpPr>
        <p:spPr>
          <a:xfrm>
            <a:off x="722312" y="4344458"/>
            <a:ext cx="7690116" cy="2035942"/>
          </a:xfrm>
        </p:spPr>
        <p:txBody>
          <a:bodyPr rtlCol="0"/>
          <a:lstStyle/>
          <a:p>
            <a:pPr defTabSz="914363" fontAlgn="auto">
              <a:spcAft>
                <a:spcPts val="0"/>
              </a:spcAft>
              <a:defRPr/>
            </a:pPr>
            <a:r>
              <a:rPr lang="en-US" dirty="0" smtClean="0">
                <a:solidFill>
                  <a:schemeClr val="tx1"/>
                </a:solidFill>
              </a:rPr>
              <a:t>Laura Keys,</a:t>
            </a:r>
          </a:p>
          <a:p>
            <a:pPr defTabSz="914363" fontAlgn="auto">
              <a:spcAft>
                <a:spcPts val="0"/>
              </a:spcAft>
              <a:defRPr/>
            </a:pPr>
            <a:r>
              <a:rPr lang="en-US" dirty="0" smtClean="0">
                <a:solidFill>
                  <a:schemeClr val="tx1"/>
                </a:solidFill>
              </a:rPr>
              <a:t>Suzanne Rivoire, and</a:t>
            </a:r>
          </a:p>
          <a:p>
            <a:pPr defTabSz="914363" fontAlgn="auto">
              <a:spcAft>
                <a:spcPts val="0"/>
              </a:spcAft>
              <a:defRPr/>
            </a:pPr>
            <a:r>
              <a:rPr lang="en-US" b="1" dirty="0" smtClean="0">
                <a:solidFill>
                  <a:srgbClr val="FF0000"/>
                </a:solidFill>
              </a:rPr>
              <a:t>John D. Davis</a:t>
            </a:r>
          </a:p>
          <a:p>
            <a:pPr defTabSz="914363" fontAlgn="auto">
              <a:spcAft>
                <a:spcPts val="0"/>
              </a:spcAft>
              <a:defRPr/>
            </a:pPr>
            <a:r>
              <a:rPr lang="en-US" sz="2400" dirty="0" smtClean="0">
                <a:solidFill>
                  <a:srgbClr val="FF0000"/>
                </a:solidFill>
              </a:rPr>
              <a:t>john.d@microsoft.com</a:t>
            </a:r>
          </a:p>
          <a:p>
            <a:pPr defTabSz="914363" fontAlgn="auto">
              <a:spcAft>
                <a:spcPts val="0"/>
              </a:spcAft>
              <a:defRPr/>
            </a:pPr>
            <a:r>
              <a:rPr lang="en-US" sz="2400" dirty="0" smtClean="0">
                <a:solidFill>
                  <a:srgbClr val="FF0000"/>
                </a:solidFill>
              </a:rPr>
              <a:t>Researcher, Microsoft Research Silicon Valley</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747897"/>
          </a:xfrm>
        </p:spPr>
        <p:txBody>
          <a:bodyPr/>
          <a:lstStyle/>
          <a:p>
            <a:r>
              <a:rPr lang="en-US" dirty="0" smtClean="0"/>
              <a:t>System power</a:t>
            </a:r>
            <a:endParaRPr lang="en-US" dirty="0"/>
          </a:p>
        </p:txBody>
      </p:sp>
      <p:sp>
        <p:nvSpPr>
          <p:cNvPr id="5" name="Content Placeholder 4"/>
          <p:cNvSpPr>
            <a:spLocks noGrp="1"/>
          </p:cNvSpPr>
          <p:nvPr>
            <p:ph idx="1"/>
          </p:nvPr>
        </p:nvSpPr>
        <p:spPr>
          <a:xfrm>
            <a:off x="381000" y="1411552"/>
            <a:ext cx="8763000" cy="914096"/>
          </a:xfrm>
        </p:spPr>
        <p:txBody>
          <a:bodyPr/>
          <a:lstStyle/>
          <a:p>
            <a:r>
              <a:rPr lang="en-US" dirty="0" smtClean="0"/>
              <a:t>Chipset power dominates embedded system power</a:t>
            </a:r>
          </a:p>
        </p:txBody>
      </p:sp>
      <p:graphicFrame>
        <p:nvGraphicFramePr>
          <p:cNvPr id="6" name="Chart 5"/>
          <p:cNvGraphicFramePr/>
          <p:nvPr/>
        </p:nvGraphicFramePr>
        <p:xfrm>
          <a:off x="141514" y="2202667"/>
          <a:ext cx="8817429" cy="374468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747897"/>
          </a:xfrm>
        </p:spPr>
        <p:txBody>
          <a:bodyPr/>
          <a:lstStyle/>
          <a:p>
            <a:r>
              <a:rPr lang="en-US" dirty="0" smtClean="0"/>
              <a:t>Spec CPU 2006 Integer</a:t>
            </a:r>
            <a:endParaRPr lang="en-US" dirty="0"/>
          </a:p>
        </p:txBody>
      </p:sp>
      <p:sp>
        <p:nvSpPr>
          <p:cNvPr id="5" name="Content Placeholder 4"/>
          <p:cNvSpPr>
            <a:spLocks noGrp="1"/>
          </p:cNvSpPr>
          <p:nvPr>
            <p:ph idx="1"/>
          </p:nvPr>
        </p:nvSpPr>
        <p:spPr>
          <a:xfrm>
            <a:off x="381000" y="1411552"/>
            <a:ext cx="8763000" cy="1574277"/>
          </a:xfrm>
        </p:spPr>
        <p:txBody>
          <a:bodyPr/>
          <a:lstStyle/>
          <a:p>
            <a:r>
              <a:rPr lang="en-US" dirty="0" smtClean="0"/>
              <a:t>Normalized per core performance</a:t>
            </a:r>
          </a:p>
          <a:p>
            <a:r>
              <a:rPr lang="en-US" dirty="0" smtClean="0"/>
              <a:t>Core 2 Duo on par or exceeds server cores</a:t>
            </a:r>
          </a:p>
          <a:p>
            <a:endParaRPr lang="en-US" dirty="0"/>
          </a:p>
        </p:txBody>
      </p:sp>
      <p:graphicFrame>
        <p:nvGraphicFramePr>
          <p:cNvPr id="6" name="Chart 5"/>
          <p:cNvGraphicFramePr/>
          <p:nvPr/>
        </p:nvGraphicFramePr>
        <p:xfrm>
          <a:off x="0" y="2373086"/>
          <a:ext cx="9144000" cy="428897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747897"/>
          </a:xfrm>
        </p:spPr>
        <p:txBody>
          <a:bodyPr/>
          <a:lstStyle/>
          <a:p>
            <a:r>
              <a:rPr lang="en-US" dirty="0" smtClean="0"/>
              <a:t>Spec Power 2008</a:t>
            </a:r>
            <a:endParaRPr lang="en-US" dirty="0"/>
          </a:p>
        </p:txBody>
      </p:sp>
      <p:graphicFrame>
        <p:nvGraphicFramePr>
          <p:cNvPr id="6" name="Chart 5"/>
          <p:cNvGraphicFramePr/>
          <p:nvPr/>
        </p:nvGraphicFramePr>
        <p:xfrm>
          <a:off x="141515" y="1415142"/>
          <a:ext cx="8850085" cy="481148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r>
              <a:rPr lang="en-US" dirty="0" smtClean="0"/>
              <a:t>Single Machine Summary</a:t>
            </a:r>
            <a:endParaRPr lang="en-US" dirty="0"/>
          </a:p>
        </p:txBody>
      </p:sp>
      <p:sp>
        <p:nvSpPr>
          <p:cNvPr id="7" name="Content Placeholder 6"/>
          <p:cNvSpPr>
            <a:spLocks noGrp="1"/>
          </p:cNvSpPr>
          <p:nvPr>
            <p:ph idx="1"/>
          </p:nvPr>
        </p:nvSpPr>
        <p:spPr>
          <a:xfrm>
            <a:off x="381000" y="1411550"/>
            <a:ext cx="8382000" cy="5294049"/>
          </a:xfrm>
        </p:spPr>
        <p:txBody>
          <a:bodyPr>
            <a:normAutofit/>
          </a:bodyPr>
          <a:lstStyle/>
          <a:p>
            <a:r>
              <a:rPr lang="en-US" dirty="0" smtClean="0"/>
              <a:t>Chipset power is the limiting factor for embedded systems</a:t>
            </a:r>
          </a:p>
          <a:p>
            <a:r>
              <a:rPr lang="en-US" dirty="0" smtClean="0"/>
              <a:t>High-end mobile cores have the right mix of power and performance</a:t>
            </a:r>
          </a:p>
          <a:p>
            <a:r>
              <a:rPr lang="en-US" dirty="0" smtClean="0"/>
              <a:t>Desktop cores not competitive from total system power perspective</a:t>
            </a:r>
          </a:p>
          <a:p>
            <a:r>
              <a:rPr lang="en-US" dirty="0" smtClean="0"/>
              <a:t>Server system becoming more efficient</a:t>
            </a:r>
          </a:p>
          <a:p>
            <a:endParaRPr lang="en-US" dirty="0" smtClean="0"/>
          </a:p>
          <a:p>
            <a:r>
              <a:rPr lang="en-US" dirty="0" smtClean="0"/>
              <a:t>Cluster investigation </a:t>
            </a:r>
            <a:r>
              <a:rPr lang="en-US" dirty="0" smtClean="0">
                <a:latin typeface="Calibri"/>
              </a:rPr>
              <a:t>→ High-end mobile, Server &amp; embedded</a:t>
            </a:r>
            <a:endParaRPr lang="en-US" dirty="0" smtClean="0"/>
          </a:p>
          <a:p>
            <a:pPr lvl="1"/>
            <a:endParaRPr lang="en-US" dirty="0" smtClean="0"/>
          </a:p>
          <a:p>
            <a:pPr lvl="2"/>
            <a:endParaRPr lang="en-US" dirty="0" smtClean="0"/>
          </a:p>
          <a:p>
            <a:pPr lvl="2"/>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747897"/>
          </a:xfrm>
        </p:spPr>
        <p:txBody>
          <a:bodyPr/>
          <a:lstStyle/>
          <a:p>
            <a:r>
              <a:rPr lang="en-US" dirty="0" smtClean="0"/>
              <a:t>Cluster Energy Efficiency</a:t>
            </a:r>
            <a:endParaRPr lang="en-US" dirty="0"/>
          </a:p>
        </p:txBody>
      </p:sp>
      <p:graphicFrame>
        <p:nvGraphicFramePr>
          <p:cNvPr id="5" name="Chart 4"/>
          <p:cNvGraphicFramePr/>
          <p:nvPr/>
        </p:nvGraphicFramePr>
        <p:xfrm>
          <a:off x="735724" y="1061546"/>
          <a:ext cx="7420304" cy="49083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Caveats</a:t>
            </a:r>
            <a:endParaRPr lang="en-US" dirty="0"/>
          </a:p>
        </p:txBody>
      </p:sp>
      <p:sp>
        <p:nvSpPr>
          <p:cNvPr id="7" name="Content Placeholder 6"/>
          <p:cNvSpPr>
            <a:spLocks noGrp="1"/>
          </p:cNvSpPr>
          <p:nvPr>
            <p:ph idx="1"/>
          </p:nvPr>
        </p:nvSpPr>
        <p:spPr>
          <a:xfrm>
            <a:off x="381000" y="1411551"/>
            <a:ext cx="8382000" cy="4793305"/>
          </a:xfrm>
        </p:spPr>
        <p:txBody>
          <a:bodyPr>
            <a:normAutofit/>
          </a:bodyPr>
          <a:lstStyle/>
          <a:p>
            <a:r>
              <a:rPr lang="en-US" dirty="0" smtClean="0"/>
              <a:t>Limited by real mobile/embedded HW</a:t>
            </a:r>
          </a:p>
          <a:p>
            <a:pPr lvl="1"/>
            <a:r>
              <a:rPr lang="en-US" dirty="0" smtClean="0"/>
              <a:t>Memory: no ECC, limited capacity</a:t>
            </a:r>
          </a:p>
          <a:p>
            <a:pPr lvl="1"/>
            <a:r>
              <a:rPr lang="en-US" dirty="0" smtClean="0"/>
              <a:t>I/O: limited ports and bandwidth</a:t>
            </a:r>
          </a:p>
          <a:p>
            <a:pPr lvl="1"/>
            <a:r>
              <a:rPr lang="en-US" dirty="0" smtClean="0"/>
              <a:t>Chipset/other components: not energy-efficient, dominate system power</a:t>
            </a:r>
          </a:p>
          <a:p>
            <a:r>
              <a:rPr lang="en-US" dirty="0" smtClean="0"/>
              <a:t>Cluster benchmarks scaled for small systems</a:t>
            </a:r>
          </a:p>
          <a:p>
            <a:pPr lvl="1"/>
            <a:r>
              <a:rPr lang="en-US" dirty="0" smtClean="0"/>
              <a:t>Increased task overhead on servers</a:t>
            </a:r>
          </a:p>
          <a:p>
            <a:pPr lvl="1"/>
            <a:r>
              <a:rPr lang="en-US" dirty="0" smtClean="0"/>
              <a:t>Main memory over provisioned on servers</a:t>
            </a:r>
          </a:p>
          <a:p>
            <a:pPr lvl="1"/>
            <a:endParaRPr lang="en-US" dirty="0" smtClean="0"/>
          </a:p>
          <a:p>
            <a:pPr lvl="2"/>
            <a:endParaRPr lang="en-US" dirty="0" smtClean="0"/>
          </a:p>
          <a:p>
            <a:pPr lvl="2"/>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dirty="0" smtClean="0"/>
              <a:t>Conclusions</a:t>
            </a:r>
            <a:endParaRPr lang="en-US" dirty="0"/>
          </a:p>
        </p:txBody>
      </p:sp>
      <p:sp>
        <p:nvSpPr>
          <p:cNvPr id="5" name="Content Placeholder 4"/>
          <p:cNvSpPr>
            <a:spLocks noGrp="1"/>
          </p:cNvSpPr>
          <p:nvPr>
            <p:ph idx="1"/>
          </p:nvPr>
        </p:nvSpPr>
        <p:spPr>
          <a:xfrm>
            <a:off x="185057" y="1411552"/>
            <a:ext cx="8752114" cy="4722831"/>
          </a:xfrm>
        </p:spPr>
        <p:txBody>
          <a:bodyPr/>
          <a:lstStyle/>
          <a:p>
            <a:r>
              <a:rPr lang="en-US" dirty="0" smtClean="0"/>
              <a:t>Can improve energy-efficiency by 2-4X</a:t>
            </a:r>
          </a:p>
          <a:p>
            <a:r>
              <a:rPr lang="en-US" dirty="0" smtClean="0"/>
              <a:t>Almost no performance degradation (</a:t>
            </a:r>
            <a:r>
              <a:rPr lang="en-US" dirty="0" err="1" smtClean="0"/>
              <a:t>QoS</a:t>
            </a:r>
            <a:r>
              <a:rPr lang="en-US" dirty="0" smtClean="0"/>
              <a:t>)</a:t>
            </a:r>
          </a:p>
          <a:p>
            <a:r>
              <a:rPr lang="en-US" dirty="0" smtClean="0"/>
              <a:t>Ideal machine can do better</a:t>
            </a:r>
          </a:p>
          <a:p>
            <a:pPr lvl="1"/>
            <a:r>
              <a:rPr lang="en-US" dirty="0"/>
              <a:t>High-end mobile processor</a:t>
            </a:r>
          </a:p>
          <a:p>
            <a:pPr lvl="1"/>
            <a:r>
              <a:rPr lang="en-US" dirty="0"/>
              <a:t>Large capacity ECC-protected DRAM</a:t>
            </a:r>
          </a:p>
          <a:p>
            <a:pPr lvl="1"/>
            <a:r>
              <a:rPr lang="en-US" dirty="0"/>
              <a:t>Low-power chipset</a:t>
            </a:r>
          </a:p>
          <a:p>
            <a:pPr lvl="1"/>
            <a:r>
              <a:rPr lang="en-US" dirty="0"/>
              <a:t>More I/O ports and higher bandwidth</a:t>
            </a:r>
          </a:p>
          <a:p>
            <a:endParaRPr lang="en-US" dirty="0" smtClean="0"/>
          </a:p>
          <a:p>
            <a:endParaRPr dirty="0"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2" descr="Microsoft logo and tagline"/>
          <p:cNvPicPr>
            <a:picLocks noChangeAspect="1" noChangeArrowheads="1"/>
          </p:cNvPicPr>
          <p:nvPr/>
        </p:nvPicPr>
        <p:blipFill>
          <a:blip r:embed="rId3" cstate="print"/>
          <a:srcRect/>
          <a:stretch>
            <a:fillRect/>
          </a:stretch>
        </p:blipFill>
        <p:spPr bwMode="black">
          <a:xfrm>
            <a:off x="1601788" y="2787650"/>
            <a:ext cx="5940425" cy="1282700"/>
          </a:xfrm>
          <a:prstGeom prst="rect">
            <a:avLst/>
          </a:prstGeom>
          <a:noFill/>
          <a:ln w="9525">
            <a:noFill/>
            <a:miter lim="800000"/>
            <a:headEnd/>
            <a:tailEnd/>
          </a:ln>
        </p:spPr>
      </p:pic>
      <p:sp>
        <p:nvSpPr>
          <p:cNvPr id="40962" name="Text Box 3"/>
          <p:cNvSpPr txBox="1">
            <a:spLocks noChangeArrowheads="1"/>
          </p:cNvSpPr>
          <p:nvPr/>
        </p:nvSpPr>
        <p:spPr bwMode="blackWhite">
          <a:xfrm>
            <a:off x="381000" y="6083300"/>
            <a:ext cx="8382000" cy="523875"/>
          </a:xfrm>
          <a:prstGeom prst="rect">
            <a:avLst/>
          </a:prstGeom>
          <a:noFill/>
          <a:ln w="12700">
            <a:noFill/>
            <a:miter lim="800000"/>
            <a:headEnd type="none" w="sm" len="sm"/>
            <a:tailEnd type="none" w="sm" len="sm"/>
          </a:ln>
        </p:spPr>
        <p:txBody>
          <a:bodyPr lIns="91425" tIns="45713" rIns="91425" bIns="45713">
            <a:spAutoFit/>
          </a:bodyPr>
          <a:lstStyle/>
          <a:p>
            <a:pPr algn="ctr" eaLnBrk="0" hangingPunct="0"/>
            <a:r>
              <a:rPr lang="en-US" sz="700">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eaLnBrk="0" hangingPunct="0"/>
            <a:r>
              <a:rPr lang="en-US" sz="70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a:latin typeface="Segoe" pitchFamily="34" charset="0"/>
                <a:cs typeface="Arial" charset="0"/>
              </a:rPr>
            </a:br>
            <a:r>
              <a:rPr lang="en-US" sz="70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30188"/>
            <a:ext cx="9144000" cy="747897"/>
          </a:xfrm>
        </p:spPr>
        <p:txBody>
          <a:bodyPr/>
          <a:lstStyle/>
          <a:p>
            <a:pPr algn="ctr"/>
            <a:r>
              <a:rPr dirty="0" smtClean="0"/>
              <a:t>Processor  vs. I/O Subsystem</a:t>
            </a:r>
            <a:endParaRPr lang="en-US" dirty="0"/>
          </a:p>
        </p:txBody>
      </p:sp>
      <p:pic>
        <p:nvPicPr>
          <p:cNvPr id="7169" name="Chart 3"/>
          <p:cNvPicPr>
            <a:picLocks noChangeArrowheads="1"/>
          </p:cNvPicPr>
          <p:nvPr/>
        </p:nvPicPr>
        <p:blipFill>
          <a:blip r:embed="rId2" cstate="print"/>
          <a:srcRect/>
          <a:stretch>
            <a:fillRect/>
          </a:stretch>
        </p:blipFill>
        <p:spPr bwMode="auto">
          <a:xfrm>
            <a:off x="805540" y="1219200"/>
            <a:ext cx="7565573" cy="4746173"/>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8"/>
            <a:ext cx="9144000" cy="747897"/>
          </a:xfrm>
        </p:spPr>
        <p:txBody>
          <a:bodyPr/>
          <a:lstStyle/>
          <a:p>
            <a:pPr algn="ctr" defTabSz="914027">
              <a:defRPr/>
            </a:pPr>
            <a:r>
              <a:rPr lang="en-US" b="0" dirty="0" smtClean="0"/>
              <a:t>Data Center Energy Cost</a:t>
            </a:r>
            <a:endParaRPr b="0" dirty="0"/>
          </a:p>
        </p:txBody>
      </p:sp>
      <p:sp>
        <p:nvSpPr>
          <p:cNvPr id="6" name="Content Placeholder 2"/>
          <p:cNvSpPr>
            <a:spLocks noGrp="1"/>
          </p:cNvSpPr>
          <p:nvPr>
            <p:ph idx="1"/>
          </p:nvPr>
        </p:nvSpPr>
        <p:spPr>
          <a:xfrm>
            <a:off x="76200" y="1411552"/>
            <a:ext cx="8382000" cy="5813899"/>
          </a:xfrm>
        </p:spPr>
        <p:txBody>
          <a:bodyPr/>
          <a:lstStyle/>
          <a:p>
            <a:pPr lvl="1">
              <a:spcBef>
                <a:spcPts val="300"/>
              </a:spcBef>
            </a:pPr>
            <a:r>
              <a:rPr lang="en-US" sz="2000" dirty="0" smtClean="0"/>
              <a:t>Facility: ~$200M for 15MW facility (15-year </a:t>
            </a:r>
            <a:r>
              <a:rPr lang="en-US" sz="2000" dirty="0" err="1" smtClean="0"/>
              <a:t>amort</a:t>
            </a:r>
            <a:r>
              <a:rPr lang="en-US" sz="2000" dirty="0" smtClean="0"/>
              <a:t>.)</a:t>
            </a:r>
          </a:p>
          <a:p>
            <a:pPr lvl="1">
              <a:spcBef>
                <a:spcPts val="300"/>
              </a:spcBef>
            </a:pPr>
            <a:r>
              <a:rPr lang="en-US" sz="2000" dirty="0" smtClean="0"/>
              <a:t>Servers: ~$2k/each, roughly 50,000 (3-year </a:t>
            </a:r>
            <a:r>
              <a:rPr lang="en-US" sz="2000" dirty="0" err="1" smtClean="0"/>
              <a:t>amort</a:t>
            </a:r>
            <a:r>
              <a:rPr lang="en-US" sz="2000" dirty="0" smtClean="0"/>
              <a:t>.)</a:t>
            </a:r>
          </a:p>
          <a:p>
            <a:pPr lvl="1">
              <a:spcBef>
                <a:spcPts val="300"/>
              </a:spcBef>
            </a:pPr>
            <a:r>
              <a:rPr lang="en-US" sz="2000" b="1" dirty="0" smtClean="0">
                <a:solidFill>
                  <a:srgbClr val="FF0000"/>
                </a:solidFill>
              </a:rPr>
              <a:t>Average server power draw at 30% utilization: 80%</a:t>
            </a:r>
          </a:p>
          <a:p>
            <a:pPr lvl="1">
              <a:spcBef>
                <a:spcPts val="300"/>
              </a:spcBef>
            </a:pPr>
            <a:r>
              <a:rPr lang="en-US" sz="2000" dirty="0" smtClean="0"/>
              <a:t>Commercial Power: ~$0.07/</a:t>
            </a:r>
            <a:r>
              <a:rPr lang="en-US" sz="2000" dirty="0" err="1" smtClean="0"/>
              <a:t>KWhr</a:t>
            </a:r>
            <a:endParaRPr lang="en-US" sz="2000" dirty="0" smtClean="0"/>
          </a:p>
          <a:p>
            <a:pPr lvl="1">
              <a:spcBef>
                <a:spcPts val="300"/>
              </a:spcBef>
            </a:pPr>
            <a:endParaRPr lang="en-US" sz="2400" dirty="0"/>
          </a:p>
          <a:p>
            <a:pPr lvl="1">
              <a:spcBef>
                <a:spcPts val="300"/>
              </a:spcBef>
            </a:pPr>
            <a:endParaRPr lang="en-US" sz="2400" dirty="0" smtClean="0"/>
          </a:p>
          <a:p>
            <a:pPr lvl="1">
              <a:spcBef>
                <a:spcPts val="300"/>
              </a:spcBef>
            </a:pPr>
            <a:endParaRPr lang="en-US" sz="2400" dirty="0" smtClean="0"/>
          </a:p>
          <a:p>
            <a:pPr lvl="1">
              <a:spcBef>
                <a:spcPts val="300"/>
              </a:spcBef>
            </a:pPr>
            <a:endParaRPr lang="en-US" sz="2400" dirty="0"/>
          </a:p>
          <a:p>
            <a:pPr lvl="1">
              <a:spcBef>
                <a:spcPts val="300"/>
              </a:spcBef>
            </a:pPr>
            <a:endParaRPr lang="en-US" sz="2400" dirty="0" smtClean="0"/>
          </a:p>
          <a:p>
            <a:pPr lvl="1">
              <a:spcBef>
                <a:spcPts val="300"/>
              </a:spcBef>
            </a:pPr>
            <a:endParaRPr lang="en-US" sz="2000" dirty="0" smtClean="0"/>
          </a:p>
          <a:p>
            <a:pPr lvl="1">
              <a:spcBef>
                <a:spcPts val="300"/>
              </a:spcBef>
            </a:pPr>
            <a:endParaRPr lang="en-US" sz="1800" dirty="0" smtClean="0"/>
          </a:p>
          <a:p>
            <a:pPr lvl="1">
              <a:spcBef>
                <a:spcPts val="300"/>
              </a:spcBef>
            </a:pPr>
            <a:r>
              <a:rPr lang="en-US" sz="1800" dirty="0" smtClean="0"/>
              <a:t>Observations:</a:t>
            </a:r>
          </a:p>
          <a:p>
            <a:pPr lvl="2">
              <a:spcBef>
                <a:spcPts val="300"/>
              </a:spcBef>
            </a:pPr>
            <a:r>
              <a:rPr lang="en-US" sz="1500" dirty="0" smtClean="0"/>
              <a:t>$2.3M/month </a:t>
            </a:r>
            <a:r>
              <a:rPr lang="en-US" sz="1500" dirty="0"/>
              <a:t>from charges functionally related to </a:t>
            </a:r>
            <a:r>
              <a:rPr lang="en-US" sz="1500" dirty="0" smtClean="0"/>
              <a:t>power</a:t>
            </a:r>
          </a:p>
          <a:p>
            <a:pPr lvl="2">
              <a:spcBef>
                <a:spcPts val="300"/>
              </a:spcBef>
            </a:pPr>
            <a:r>
              <a:rPr lang="en-US" sz="1500" dirty="0" smtClean="0"/>
              <a:t>Power </a:t>
            </a:r>
            <a:r>
              <a:rPr lang="en-US" sz="1500" dirty="0"/>
              <a:t>related costs trending flat or up while server costs trending </a:t>
            </a:r>
            <a:r>
              <a:rPr lang="en-US" sz="1500" dirty="0" smtClean="0"/>
              <a:t>down</a:t>
            </a:r>
          </a:p>
          <a:p>
            <a:pPr marL="458788" lvl="2">
              <a:spcBef>
                <a:spcPts val="300"/>
              </a:spcBef>
              <a:buNone/>
            </a:pPr>
            <a:r>
              <a:rPr lang="en-US" sz="1400" dirty="0" smtClean="0"/>
              <a:t>Details </a:t>
            </a:r>
            <a:r>
              <a:rPr lang="en-US" sz="1400" dirty="0"/>
              <a:t>at: http://</a:t>
            </a:r>
            <a:r>
              <a:rPr lang="en-US" sz="1400" dirty="0" smtClean="0"/>
              <a:t>perspectives.mvdirona.com/2008/11/28/CostOfPowerInLargeScaleDataCenters.aspx</a:t>
            </a:r>
            <a:r>
              <a:rPr lang="en-US" sz="1400" b="1" dirty="0" smtClean="0"/>
              <a:t> </a:t>
            </a:r>
          </a:p>
          <a:p>
            <a:pPr marL="458788" lvl="2">
              <a:spcBef>
                <a:spcPts val="300"/>
              </a:spcBef>
              <a:buNone/>
            </a:pPr>
            <a:r>
              <a:rPr lang="en-US" sz="1400" dirty="0" smtClean="0"/>
              <a:t>Courtesy: James Hamilton, ISCA 2009</a:t>
            </a:r>
            <a:endParaRPr lang="en-US" sz="1400" dirty="0"/>
          </a:p>
          <a:p>
            <a:pPr lvl="2">
              <a:spcBef>
                <a:spcPts val="300"/>
              </a:spcBef>
            </a:pPr>
            <a:endParaRPr lang="en-US" sz="2100" dirty="0" smtClean="0"/>
          </a:p>
          <a:p>
            <a:pPr>
              <a:buNone/>
            </a:pPr>
            <a:endParaRPr lang="en-US" dirty="0"/>
          </a:p>
        </p:txBody>
      </p:sp>
      <p:pic>
        <p:nvPicPr>
          <p:cNvPr id="7" name="Picture 2" descr="D:\JamesRH\ImageLibrary\2007\Images2007-10\Image 2007-10\P1080162 (Small).JPG"/>
          <p:cNvPicPr>
            <a:picLocks noChangeAspect="1" noChangeArrowheads="1"/>
          </p:cNvPicPr>
          <p:nvPr/>
        </p:nvPicPr>
        <p:blipFill>
          <a:blip r:embed="rId3" cstate="print"/>
          <a:srcRect/>
          <a:stretch>
            <a:fillRect/>
          </a:stretch>
        </p:blipFill>
        <p:spPr bwMode="auto">
          <a:xfrm>
            <a:off x="6986880" y="1905000"/>
            <a:ext cx="2080919" cy="1560689"/>
          </a:xfrm>
          <a:prstGeom prst="rect">
            <a:avLst/>
          </a:prstGeom>
          <a:noFill/>
        </p:spPr>
      </p:pic>
      <p:graphicFrame>
        <p:nvGraphicFramePr>
          <p:cNvPr id="8" name="Chart 7"/>
          <p:cNvGraphicFramePr/>
          <p:nvPr/>
        </p:nvGraphicFramePr>
        <p:xfrm>
          <a:off x="1035269" y="2674883"/>
          <a:ext cx="6629400" cy="253364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defTabSz="914027">
              <a:defRPr/>
            </a:pPr>
            <a:r>
              <a:rPr b="0" dirty="0" smtClean="0"/>
              <a:t>Energy Efficient Data Centers</a:t>
            </a:r>
            <a:endParaRPr b="0" dirty="0"/>
          </a:p>
        </p:txBody>
      </p:sp>
      <p:sp>
        <p:nvSpPr>
          <p:cNvPr id="19458" name="Content Placeholder 2"/>
          <p:cNvSpPr>
            <a:spLocks noGrp="1"/>
          </p:cNvSpPr>
          <p:nvPr>
            <p:ph idx="1"/>
          </p:nvPr>
        </p:nvSpPr>
        <p:spPr>
          <a:xfrm>
            <a:off x="381000" y="1411552"/>
            <a:ext cx="8616244" cy="4074848"/>
          </a:xfrm>
        </p:spPr>
        <p:txBody>
          <a:bodyPr>
            <a:normAutofit/>
          </a:bodyPr>
          <a:lstStyle/>
          <a:p>
            <a:r>
              <a:rPr lang="en-US" dirty="0" smtClean="0"/>
              <a:t>Decreasing Power Usage Effectiveness </a:t>
            </a:r>
            <a:r>
              <a:rPr lang="en-US" sz="2000" dirty="0" smtClean="0"/>
              <a:t>(PUE)</a:t>
            </a:r>
            <a:endParaRPr lang="en-US" dirty="0" smtClean="0"/>
          </a:p>
          <a:p>
            <a:pPr lvl="1"/>
            <a:r>
              <a:rPr lang="en-US" dirty="0" smtClean="0"/>
              <a:t>Non-IT </a:t>
            </a:r>
            <a:r>
              <a:rPr lang="en-US" dirty="0"/>
              <a:t>equipment being handled more efficiently</a:t>
            </a:r>
          </a:p>
          <a:p>
            <a:pPr lvl="1"/>
            <a:r>
              <a:rPr lang="en-US" dirty="0"/>
              <a:t>Energy-efficiency in DC now depends on HW and SW being run!</a:t>
            </a:r>
          </a:p>
          <a:p>
            <a:endParaRPr lang="en-US" dirty="0" smtClean="0"/>
          </a:p>
        </p:txBody>
      </p:sp>
      <p:pic>
        <p:nvPicPr>
          <p:cNvPr id="4" name="Picture 3" descr="cd.jpg"/>
          <p:cNvPicPr>
            <a:picLocks noChangeAspect="1"/>
          </p:cNvPicPr>
          <p:nvPr/>
        </p:nvPicPr>
        <p:blipFill>
          <a:blip r:embed="rId2" cstate="print"/>
          <a:stretch>
            <a:fillRect/>
          </a:stretch>
        </p:blipFill>
        <p:spPr>
          <a:xfrm>
            <a:off x="1919112" y="3705577"/>
            <a:ext cx="4521200" cy="2724191"/>
          </a:xfrm>
          <a:prstGeom prst="rect">
            <a:avLst/>
          </a:prstGeom>
        </p:spPr>
      </p:pic>
      <p:sp>
        <p:nvSpPr>
          <p:cNvPr id="5" name="TextBox 4"/>
          <p:cNvSpPr txBox="1"/>
          <p:nvPr/>
        </p:nvSpPr>
        <p:spPr>
          <a:xfrm>
            <a:off x="2054578" y="5847645"/>
            <a:ext cx="1049867" cy="646331"/>
          </a:xfrm>
          <a:prstGeom prst="rect">
            <a:avLst/>
          </a:prstGeom>
          <a:noFill/>
        </p:spPr>
        <p:txBody>
          <a:bodyPr wrap="square" rtlCol="0">
            <a:spAutoFit/>
          </a:bodyPr>
          <a:lstStyle/>
          <a:p>
            <a:r>
              <a:rPr lang="en-US" dirty="0" smtClean="0">
                <a:solidFill>
                  <a:srgbClr val="FF0000"/>
                </a:solidFill>
              </a:rPr>
              <a:t>Reduce Waste</a:t>
            </a:r>
            <a:endParaRPr lang="en-US" dirty="0">
              <a:solidFill>
                <a:srgbClr val="FF0000"/>
              </a:solidFill>
            </a:endParaRPr>
          </a:p>
        </p:txBody>
      </p:sp>
      <p:sp>
        <p:nvSpPr>
          <p:cNvPr id="6" name="TextBox 5"/>
          <p:cNvSpPr txBox="1"/>
          <p:nvPr/>
        </p:nvSpPr>
        <p:spPr>
          <a:xfrm>
            <a:off x="417689" y="6389510"/>
            <a:ext cx="7044267" cy="646331"/>
          </a:xfrm>
          <a:prstGeom prst="rect">
            <a:avLst/>
          </a:prstGeom>
          <a:noFill/>
        </p:spPr>
        <p:txBody>
          <a:bodyPr wrap="square" rtlCol="0">
            <a:spAutoFit/>
          </a:bodyPr>
          <a:lstStyle/>
          <a:p>
            <a:r>
              <a:rPr lang="en-US" dirty="0" smtClean="0"/>
              <a:t>Data for pie chart from http://www.42u.com/green-data-center.htm</a:t>
            </a:r>
          </a:p>
          <a:p>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Research Landscape</a:t>
            </a:r>
            <a:endParaRPr lang="en-US" dirty="0"/>
          </a:p>
        </p:txBody>
      </p:sp>
      <p:sp>
        <p:nvSpPr>
          <p:cNvPr id="7" name="Content Placeholder 6"/>
          <p:cNvSpPr>
            <a:spLocks noGrp="1"/>
          </p:cNvSpPr>
          <p:nvPr>
            <p:ph idx="1"/>
          </p:nvPr>
        </p:nvSpPr>
        <p:spPr>
          <a:xfrm>
            <a:off x="381000" y="1411552"/>
            <a:ext cx="8382000" cy="4570482"/>
          </a:xfrm>
        </p:spPr>
        <p:txBody>
          <a:bodyPr/>
          <a:lstStyle/>
          <a:p>
            <a:r>
              <a:rPr lang="en-US" dirty="0" smtClean="0"/>
              <a:t>Trend: low-end processors + SSDs for energy efficiency</a:t>
            </a:r>
          </a:p>
          <a:p>
            <a:pPr lvl="1"/>
            <a:r>
              <a:rPr lang="en-US" dirty="0" smtClean="0"/>
              <a:t>FAWN (embedded, desktop, server)</a:t>
            </a:r>
          </a:p>
          <a:p>
            <a:pPr lvl="1"/>
            <a:r>
              <a:rPr lang="en-US" dirty="0" smtClean="0"/>
              <a:t>Amdahl Blades (embedded, server)</a:t>
            </a:r>
          </a:p>
          <a:p>
            <a:pPr lvl="1"/>
            <a:r>
              <a:rPr lang="en-US" dirty="0" smtClean="0"/>
              <a:t>CEMS (desktop)</a:t>
            </a:r>
          </a:p>
          <a:p>
            <a:r>
              <a:rPr lang="en-US" dirty="0" smtClean="0"/>
              <a:t>No systematic comparison across all processor classes</a:t>
            </a:r>
          </a:p>
          <a:p>
            <a:r>
              <a:rPr lang="en-US" dirty="0" smtClean="0"/>
              <a:t>Usually focused on a </a:t>
            </a:r>
            <a:r>
              <a:rPr lang="en-US" smtClean="0"/>
              <a:t>single benchmark</a:t>
            </a:r>
            <a:endParaRPr lang="en-US" dirty="0" smtClean="0"/>
          </a:p>
          <a:p>
            <a:endParaRPr lang="en-US" dirty="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Paper Summary</a:t>
            </a:r>
            <a:endParaRPr lang="en-US" dirty="0"/>
          </a:p>
        </p:txBody>
      </p:sp>
      <p:sp>
        <p:nvSpPr>
          <p:cNvPr id="7" name="Content Placeholder 6"/>
          <p:cNvSpPr>
            <a:spLocks noGrp="1"/>
          </p:cNvSpPr>
          <p:nvPr>
            <p:ph idx="1"/>
          </p:nvPr>
        </p:nvSpPr>
        <p:spPr>
          <a:xfrm>
            <a:off x="381000" y="1411552"/>
            <a:ext cx="8382000" cy="4164217"/>
          </a:xfrm>
        </p:spPr>
        <p:txBody>
          <a:bodyPr/>
          <a:lstStyle/>
          <a:p>
            <a:r>
              <a:rPr lang="en-US" dirty="0" smtClean="0"/>
              <a:t>Compare 4 system classes</a:t>
            </a:r>
          </a:p>
          <a:p>
            <a:pPr lvl="1"/>
            <a:r>
              <a:rPr lang="en-US" dirty="0" smtClean="0"/>
              <a:t>Embedded, mobile, desktop, and server</a:t>
            </a:r>
          </a:p>
          <a:p>
            <a:endParaRPr lang="en-US" dirty="0" smtClean="0"/>
          </a:p>
          <a:p>
            <a:r>
              <a:rPr lang="en-US" dirty="0" smtClean="0"/>
              <a:t>On single-machine and cluster workloads</a:t>
            </a:r>
          </a:p>
          <a:p>
            <a:pPr lvl="1"/>
            <a:r>
              <a:rPr lang="en-US" dirty="0" smtClean="0"/>
              <a:t>Different mixes of processor, memory, I/O</a:t>
            </a:r>
            <a:endParaRPr lang="en-US" dirty="0"/>
          </a:p>
          <a:p>
            <a:endParaRPr lang="en-US" dirty="0" smtClean="0"/>
          </a:p>
          <a:p>
            <a:r>
              <a:rPr lang="en-US" dirty="0" smtClean="0"/>
              <a:t>Goal: understand where each system class is best and where it falls short</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a:t>
            </a:r>
            <a:endParaRPr lang="en-US" dirty="0"/>
          </a:p>
        </p:txBody>
      </p:sp>
      <p:sp>
        <p:nvSpPr>
          <p:cNvPr id="7" name="Content Placeholder 6"/>
          <p:cNvSpPr>
            <a:spLocks noGrp="1"/>
          </p:cNvSpPr>
          <p:nvPr>
            <p:ph idx="1"/>
          </p:nvPr>
        </p:nvSpPr>
        <p:spPr>
          <a:xfrm>
            <a:off x="381000" y="1411552"/>
            <a:ext cx="8382000" cy="4265783"/>
          </a:xfrm>
        </p:spPr>
        <p:txBody>
          <a:bodyPr/>
          <a:lstStyle/>
          <a:p>
            <a:r>
              <a:rPr lang="en-US" dirty="0" smtClean="0">
                <a:solidFill>
                  <a:schemeClr val="tx1">
                    <a:lumMod val="50000"/>
                  </a:schemeClr>
                </a:solidFill>
              </a:rPr>
              <a:t>Motivation</a:t>
            </a:r>
          </a:p>
          <a:p>
            <a:r>
              <a:rPr lang="en-US" dirty="0" smtClean="0"/>
              <a:t>Hardware systems</a:t>
            </a:r>
          </a:p>
          <a:p>
            <a:r>
              <a:rPr lang="en-US" dirty="0" smtClean="0"/>
              <a:t>Benchmarks</a:t>
            </a:r>
          </a:p>
          <a:p>
            <a:r>
              <a:rPr lang="en-US" dirty="0" smtClean="0"/>
              <a:t>Results</a:t>
            </a:r>
          </a:p>
          <a:p>
            <a:pPr lvl="1"/>
            <a:r>
              <a:rPr lang="en-US" dirty="0" smtClean="0"/>
              <a:t>Single machine</a:t>
            </a:r>
          </a:p>
          <a:p>
            <a:pPr lvl="1"/>
            <a:r>
              <a:rPr lang="en-US" dirty="0" smtClean="0"/>
              <a:t>5-node clusters</a:t>
            </a:r>
          </a:p>
          <a:p>
            <a:r>
              <a:rPr lang="en-US" dirty="0" smtClean="0"/>
              <a:t>Caveats</a:t>
            </a:r>
          </a:p>
          <a:p>
            <a:r>
              <a:rPr lang="en-US" dirty="0" smtClean="0"/>
              <a:t>Conclusions</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 Systems</a:t>
            </a:r>
            <a:endParaRPr lang="en-US" dirty="0"/>
          </a:p>
        </p:txBody>
      </p:sp>
      <p:graphicFrame>
        <p:nvGraphicFramePr>
          <p:cNvPr id="4" name="Content Placeholder 3"/>
          <p:cNvGraphicFramePr>
            <a:graphicFrameLocks noGrp="1"/>
          </p:cNvGraphicFramePr>
          <p:nvPr>
            <p:ph idx="1"/>
          </p:nvPr>
        </p:nvGraphicFramePr>
        <p:xfrm>
          <a:off x="152400" y="1150031"/>
          <a:ext cx="8860971" cy="5002959"/>
        </p:xfrm>
        <a:graphic>
          <a:graphicData uri="http://schemas.openxmlformats.org/drawingml/2006/table">
            <a:tbl>
              <a:tblPr firstRow="1" bandRow="1">
                <a:tableStyleId>{073A0DAA-6AF3-43AB-8588-CEC1D06C72B9}</a:tableStyleId>
              </a:tblPr>
              <a:tblGrid>
                <a:gridCol w="1573762"/>
                <a:gridCol w="1953209"/>
                <a:gridCol w="1439895"/>
                <a:gridCol w="1019118"/>
                <a:gridCol w="1694954"/>
                <a:gridCol w="1180033"/>
              </a:tblGrid>
              <a:tr h="473118">
                <a:tc>
                  <a:txBody>
                    <a:bodyPr/>
                    <a:lstStyle/>
                    <a:p>
                      <a:pPr marL="0" marR="0" indent="0" algn="ctr">
                        <a:lnSpc>
                          <a:spcPct val="115000"/>
                        </a:lnSpc>
                        <a:spcBef>
                          <a:spcPts val="0"/>
                        </a:spcBef>
                        <a:spcAft>
                          <a:spcPts val="300"/>
                        </a:spcAft>
                      </a:pPr>
                      <a:r>
                        <a:rPr lang="en-US" sz="1400" dirty="0">
                          <a:latin typeface="Times New Roman"/>
                          <a:ea typeface="Calibri"/>
                        </a:rPr>
                        <a:t>System Under Test</a:t>
                      </a:r>
                    </a:p>
                  </a:txBody>
                  <a:tcPr marL="68580" marR="68580" marT="0" marB="0" anchor="ctr"/>
                </a:tc>
                <a:tc>
                  <a:txBody>
                    <a:bodyPr/>
                    <a:lstStyle/>
                    <a:p>
                      <a:pPr marL="0" marR="0" indent="0" algn="ctr">
                        <a:lnSpc>
                          <a:spcPct val="115000"/>
                        </a:lnSpc>
                        <a:spcBef>
                          <a:spcPts val="0"/>
                        </a:spcBef>
                        <a:spcAft>
                          <a:spcPts val="300"/>
                        </a:spcAft>
                      </a:pPr>
                      <a:r>
                        <a:rPr lang="en-US" sz="1400" dirty="0">
                          <a:latin typeface="Times New Roman"/>
                          <a:ea typeface="Calibri"/>
                        </a:rPr>
                        <a:t>CPU</a:t>
                      </a:r>
                    </a:p>
                  </a:txBody>
                  <a:tcPr marL="68580" marR="68580" marT="0" marB="0" anchor="ctr"/>
                </a:tc>
                <a:tc>
                  <a:txBody>
                    <a:bodyPr/>
                    <a:lstStyle/>
                    <a:p>
                      <a:pPr marL="0" marR="0" indent="0" algn="ctr">
                        <a:lnSpc>
                          <a:spcPct val="115000"/>
                        </a:lnSpc>
                        <a:spcBef>
                          <a:spcPts val="0"/>
                        </a:spcBef>
                        <a:spcAft>
                          <a:spcPts val="300"/>
                        </a:spcAft>
                      </a:pPr>
                      <a:r>
                        <a:rPr lang="en-US" sz="1400" dirty="0">
                          <a:latin typeface="Times New Roman"/>
                          <a:ea typeface="Calibri"/>
                        </a:rPr>
                        <a:t>Memory</a:t>
                      </a:r>
                    </a:p>
                  </a:txBody>
                  <a:tcPr marL="68580" marR="68580" marT="0" marB="0" anchor="ctr"/>
                </a:tc>
                <a:tc>
                  <a:txBody>
                    <a:bodyPr/>
                    <a:lstStyle/>
                    <a:p>
                      <a:pPr marL="0" marR="0" indent="0" algn="ctr">
                        <a:lnSpc>
                          <a:spcPct val="115000"/>
                        </a:lnSpc>
                        <a:spcBef>
                          <a:spcPts val="0"/>
                        </a:spcBef>
                        <a:spcAft>
                          <a:spcPts val="300"/>
                        </a:spcAft>
                      </a:pPr>
                      <a:r>
                        <a:rPr lang="en-US" sz="1400" dirty="0">
                          <a:latin typeface="Times New Roman"/>
                          <a:ea typeface="Calibri"/>
                        </a:rPr>
                        <a:t>Disk(s)</a:t>
                      </a:r>
                    </a:p>
                  </a:txBody>
                  <a:tcPr marL="68580" marR="68580" marT="0" marB="0" anchor="ctr"/>
                </a:tc>
                <a:tc>
                  <a:txBody>
                    <a:bodyPr/>
                    <a:lstStyle/>
                    <a:p>
                      <a:pPr marL="0" marR="0" indent="0" algn="ctr">
                        <a:lnSpc>
                          <a:spcPct val="115000"/>
                        </a:lnSpc>
                        <a:spcBef>
                          <a:spcPts val="0"/>
                        </a:spcBef>
                        <a:spcAft>
                          <a:spcPts val="300"/>
                        </a:spcAft>
                      </a:pPr>
                      <a:r>
                        <a:rPr lang="en-US" sz="1400" dirty="0">
                          <a:latin typeface="Times New Roman"/>
                          <a:ea typeface="Calibri"/>
                        </a:rPr>
                        <a:t>System Information</a:t>
                      </a:r>
                    </a:p>
                  </a:txBody>
                  <a:tcPr marL="68580" marR="68580" marT="0" marB="0" anchor="ctr"/>
                </a:tc>
                <a:tc>
                  <a:txBody>
                    <a:bodyPr/>
                    <a:lstStyle/>
                    <a:p>
                      <a:pPr marL="0" marR="0" indent="0" algn="ctr">
                        <a:lnSpc>
                          <a:spcPct val="115000"/>
                        </a:lnSpc>
                        <a:spcBef>
                          <a:spcPts val="0"/>
                        </a:spcBef>
                        <a:spcAft>
                          <a:spcPts val="300"/>
                        </a:spcAft>
                      </a:pPr>
                      <a:r>
                        <a:rPr lang="en-US" sz="1400" dirty="0">
                          <a:latin typeface="Times New Roman"/>
                          <a:ea typeface="Calibri"/>
                        </a:rPr>
                        <a:t>Approx. cost</a:t>
                      </a:r>
                    </a:p>
                  </a:txBody>
                  <a:tcPr marL="68580" marR="68580" marT="0" marB="0" anchor="ctr"/>
                </a:tc>
              </a:tr>
              <a:tr h="709677">
                <a:tc>
                  <a:txBody>
                    <a:bodyPr/>
                    <a:lstStyle/>
                    <a:p>
                      <a:pPr marL="0" marR="0" indent="0" algn="ctr">
                        <a:lnSpc>
                          <a:spcPct val="115000"/>
                        </a:lnSpc>
                        <a:spcBef>
                          <a:spcPts val="0"/>
                        </a:spcBef>
                        <a:spcAft>
                          <a:spcPts val="300"/>
                        </a:spcAft>
                      </a:pPr>
                      <a:r>
                        <a:rPr lang="en-US" sz="1400" dirty="0">
                          <a:latin typeface="Times New Roman"/>
                          <a:ea typeface="Calibri"/>
                        </a:rPr>
                        <a:t>1A (embedded)</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Intel Atom N230, 1-core, 1.6 GHz, 4W TDP</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4 GB DDR2-800</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1 SSD</a:t>
                      </a:r>
                    </a:p>
                  </a:txBody>
                  <a:tcPr marL="68580" marR="68580" marT="0" marB="0" anchor="ctr">
                    <a:solidFill>
                      <a:schemeClr val="tx1">
                        <a:lumMod val="95000"/>
                      </a:schemeClr>
                    </a:solidFill>
                  </a:tcPr>
                </a:tc>
                <a:tc>
                  <a:txBody>
                    <a:bodyPr/>
                    <a:lstStyle/>
                    <a:p>
                      <a:pPr marL="0" marR="0" indent="0" algn="l">
                        <a:lnSpc>
                          <a:spcPct val="115000"/>
                        </a:lnSpc>
                        <a:spcBef>
                          <a:spcPts val="0"/>
                        </a:spcBef>
                        <a:spcAft>
                          <a:spcPts val="300"/>
                        </a:spcAft>
                      </a:pPr>
                      <a:r>
                        <a:rPr lang="en-US" sz="1400">
                          <a:latin typeface="Times New Roman"/>
                          <a:ea typeface="Calibri"/>
                        </a:rPr>
                        <a:t>Acer AspireRevo</a:t>
                      </a:r>
                    </a:p>
                  </a:txBody>
                  <a:tcPr marL="68580" marR="68580" marT="0" marB="0" anchor="ctr">
                    <a:solidFill>
                      <a:schemeClr val="tx1">
                        <a:lumMod val="95000"/>
                      </a:schemeClr>
                    </a:solidFill>
                  </a:tcPr>
                </a:tc>
                <a:tc>
                  <a:txBody>
                    <a:bodyPr/>
                    <a:lstStyle/>
                    <a:p>
                      <a:pPr marL="0" marR="0" indent="0" algn="l">
                        <a:lnSpc>
                          <a:spcPct val="115000"/>
                        </a:lnSpc>
                        <a:spcBef>
                          <a:spcPts val="0"/>
                        </a:spcBef>
                        <a:spcAft>
                          <a:spcPts val="300"/>
                        </a:spcAft>
                      </a:pPr>
                      <a:r>
                        <a:rPr lang="en-US" sz="1400">
                          <a:latin typeface="Times New Roman"/>
                          <a:ea typeface="Calibri"/>
                        </a:rPr>
                        <a:t>$600</a:t>
                      </a:r>
                    </a:p>
                  </a:txBody>
                  <a:tcPr marL="68580" marR="68580" marT="0" marB="0" anchor="ctr">
                    <a:solidFill>
                      <a:schemeClr val="tx1">
                        <a:lumMod val="95000"/>
                      </a:schemeClr>
                    </a:solidFill>
                  </a:tcPr>
                </a:tc>
              </a:tr>
              <a:tr h="709677">
                <a:tc>
                  <a:txBody>
                    <a:bodyPr/>
                    <a:lstStyle/>
                    <a:p>
                      <a:pPr marL="0" marR="0" indent="0" algn="ctr">
                        <a:lnSpc>
                          <a:spcPct val="115000"/>
                        </a:lnSpc>
                        <a:spcBef>
                          <a:spcPts val="0"/>
                        </a:spcBef>
                        <a:spcAft>
                          <a:spcPts val="300"/>
                        </a:spcAft>
                      </a:pPr>
                      <a:r>
                        <a:rPr lang="en-US" sz="1400" dirty="0">
                          <a:latin typeface="Times New Roman"/>
                          <a:ea typeface="Calibri"/>
                        </a:rPr>
                        <a:t>1B (embedded)</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a:latin typeface="Times New Roman"/>
                          <a:ea typeface="Calibri"/>
                        </a:rPr>
                        <a:t>Intel Atom N330, 2-core, 1.6 GHz, 8W TDP</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4 GB DDR2-800</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1 SSD</a:t>
                      </a:r>
                    </a:p>
                  </a:txBody>
                  <a:tcPr marL="68580" marR="68580" marT="0" marB="0" anchor="ctr">
                    <a:solidFill>
                      <a:schemeClr val="tx1">
                        <a:lumMod val="95000"/>
                      </a:schemeClr>
                    </a:solidFill>
                  </a:tcPr>
                </a:tc>
                <a:tc>
                  <a:txBody>
                    <a:bodyPr/>
                    <a:lstStyle/>
                    <a:p>
                      <a:pPr marL="0" marR="0" indent="0" algn="l">
                        <a:lnSpc>
                          <a:spcPct val="115000"/>
                        </a:lnSpc>
                        <a:spcBef>
                          <a:spcPts val="0"/>
                        </a:spcBef>
                        <a:spcAft>
                          <a:spcPts val="300"/>
                        </a:spcAft>
                      </a:pPr>
                      <a:r>
                        <a:rPr lang="en-US" sz="1400">
                          <a:latin typeface="Times New Roman"/>
                          <a:ea typeface="Calibri"/>
                        </a:rPr>
                        <a:t>Zotac IONITX-A-U</a:t>
                      </a:r>
                    </a:p>
                  </a:txBody>
                  <a:tcPr marL="68580" marR="68580" marT="0" marB="0" anchor="ctr">
                    <a:solidFill>
                      <a:schemeClr val="tx1">
                        <a:lumMod val="95000"/>
                      </a:schemeClr>
                    </a:solidFill>
                  </a:tcPr>
                </a:tc>
                <a:tc>
                  <a:txBody>
                    <a:bodyPr/>
                    <a:lstStyle/>
                    <a:p>
                      <a:pPr marL="0" marR="0" indent="0" algn="l">
                        <a:lnSpc>
                          <a:spcPct val="115000"/>
                        </a:lnSpc>
                        <a:spcBef>
                          <a:spcPts val="0"/>
                        </a:spcBef>
                        <a:spcAft>
                          <a:spcPts val="300"/>
                        </a:spcAft>
                      </a:pPr>
                      <a:r>
                        <a:rPr lang="en-US" sz="1400">
                          <a:latin typeface="Times New Roman"/>
                          <a:ea typeface="Calibri"/>
                        </a:rPr>
                        <a:t>$600</a:t>
                      </a:r>
                    </a:p>
                  </a:txBody>
                  <a:tcPr marL="68580" marR="68580" marT="0" marB="0" anchor="ctr">
                    <a:solidFill>
                      <a:schemeClr val="tx1">
                        <a:lumMod val="95000"/>
                      </a:schemeClr>
                    </a:solidFill>
                  </a:tcPr>
                </a:tc>
              </a:tr>
              <a:tr h="473118">
                <a:tc>
                  <a:txBody>
                    <a:bodyPr/>
                    <a:lstStyle/>
                    <a:p>
                      <a:pPr marL="0" marR="0" indent="0" algn="ctr">
                        <a:lnSpc>
                          <a:spcPct val="115000"/>
                        </a:lnSpc>
                        <a:spcBef>
                          <a:spcPts val="0"/>
                        </a:spcBef>
                        <a:spcAft>
                          <a:spcPts val="300"/>
                        </a:spcAft>
                      </a:pPr>
                      <a:r>
                        <a:rPr lang="en-US" sz="1400" dirty="0">
                          <a:latin typeface="Times New Roman"/>
                          <a:ea typeface="Calibri"/>
                        </a:rPr>
                        <a:t>1C (embedded)</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a:latin typeface="Times New Roman"/>
                          <a:ea typeface="Calibri"/>
                        </a:rPr>
                        <a:t>Via Nano U2250, 1-core, 1.6 GHz</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2.37 GB DDR2-800*</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1 SSD</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a:latin typeface="Times New Roman"/>
                          <a:ea typeface="Calibri"/>
                        </a:rPr>
                        <a:t>Via VX855</a:t>
                      </a:r>
                    </a:p>
                  </a:txBody>
                  <a:tcPr marL="68580" marR="68580" marT="0" marB="0">
                    <a:solidFill>
                      <a:schemeClr val="tx1">
                        <a:lumMod val="95000"/>
                      </a:schemeClr>
                    </a:solidFill>
                  </a:tcPr>
                </a:tc>
                <a:tc>
                  <a:txBody>
                    <a:bodyPr/>
                    <a:lstStyle/>
                    <a:p>
                      <a:pPr marL="0" marR="0" indent="0" algn="l">
                        <a:lnSpc>
                          <a:spcPct val="115000"/>
                        </a:lnSpc>
                        <a:spcBef>
                          <a:spcPts val="0"/>
                        </a:spcBef>
                        <a:spcAft>
                          <a:spcPts val="300"/>
                        </a:spcAft>
                      </a:pPr>
                      <a:r>
                        <a:rPr lang="en-US" sz="1400">
                          <a:latin typeface="Times New Roman"/>
                          <a:ea typeface="Calibri"/>
                        </a:rPr>
                        <a:t>sample</a:t>
                      </a:r>
                    </a:p>
                  </a:txBody>
                  <a:tcPr marL="68580" marR="68580" marT="0" marB="0" anchor="ctr">
                    <a:solidFill>
                      <a:schemeClr val="tx1">
                        <a:lumMod val="95000"/>
                      </a:schemeClr>
                    </a:solidFill>
                  </a:tcPr>
                </a:tc>
              </a:tr>
              <a:tr h="473118">
                <a:tc>
                  <a:txBody>
                    <a:bodyPr/>
                    <a:lstStyle/>
                    <a:p>
                      <a:pPr marL="0" marR="0" indent="0" algn="ctr">
                        <a:lnSpc>
                          <a:spcPct val="115000"/>
                        </a:lnSpc>
                        <a:spcBef>
                          <a:spcPts val="0"/>
                        </a:spcBef>
                        <a:spcAft>
                          <a:spcPts val="300"/>
                        </a:spcAft>
                      </a:pPr>
                      <a:r>
                        <a:rPr lang="en-US" sz="1400" dirty="0">
                          <a:latin typeface="Times New Roman"/>
                          <a:ea typeface="Calibri"/>
                        </a:rPr>
                        <a:t>1D (embedded)</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a:latin typeface="Times New Roman"/>
                          <a:ea typeface="Calibri"/>
                        </a:rPr>
                        <a:t>Via Nano L2200, 1-core, 1.6 GHz</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a:latin typeface="Times New Roman"/>
                          <a:ea typeface="Calibri"/>
                        </a:rPr>
                        <a:t>2.86 GB DDR2-800*</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1 SSD</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a:latin typeface="Times New Roman"/>
                          <a:ea typeface="Calibri"/>
                        </a:rPr>
                        <a:t>Via CN896/VT8237S</a:t>
                      </a:r>
                    </a:p>
                  </a:txBody>
                  <a:tcPr marL="68580" marR="68580" marT="0" marB="0">
                    <a:solidFill>
                      <a:schemeClr val="tx1">
                        <a:lumMod val="95000"/>
                      </a:schemeClr>
                    </a:solidFill>
                  </a:tcPr>
                </a:tc>
                <a:tc>
                  <a:txBody>
                    <a:bodyPr/>
                    <a:lstStyle/>
                    <a:p>
                      <a:pPr marL="0" marR="0" indent="0" algn="l">
                        <a:lnSpc>
                          <a:spcPct val="115000"/>
                        </a:lnSpc>
                        <a:spcBef>
                          <a:spcPts val="0"/>
                        </a:spcBef>
                        <a:spcAft>
                          <a:spcPts val="300"/>
                        </a:spcAft>
                      </a:pPr>
                      <a:r>
                        <a:rPr lang="en-US" sz="1400" dirty="0">
                          <a:latin typeface="Times New Roman"/>
                          <a:ea typeface="Calibri"/>
                        </a:rPr>
                        <a:t>sample</a:t>
                      </a:r>
                    </a:p>
                  </a:txBody>
                  <a:tcPr marL="68580" marR="68580" marT="0" marB="0" anchor="ctr">
                    <a:solidFill>
                      <a:schemeClr val="tx1">
                        <a:lumMod val="95000"/>
                      </a:schemeClr>
                    </a:solidFill>
                  </a:tcPr>
                </a:tc>
              </a:tr>
              <a:tr h="709677">
                <a:tc>
                  <a:txBody>
                    <a:bodyPr/>
                    <a:lstStyle/>
                    <a:p>
                      <a:pPr marL="0" marR="0" indent="0" algn="ctr">
                        <a:lnSpc>
                          <a:spcPct val="115000"/>
                        </a:lnSpc>
                        <a:spcBef>
                          <a:spcPts val="0"/>
                        </a:spcBef>
                        <a:spcAft>
                          <a:spcPts val="300"/>
                        </a:spcAft>
                      </a:pPr>
                      <a:r>
                        <a:rPr lang="en-US" sz="1400" dirty="0">
                          <a:latin typeface="Times New Roman"/>
                          <a:ea typeface="Calibri"/>
                        </a:rPr>
                        <a:t>2 (mobile)</a:t>
                      </a:r>
                    </a:p>
                  </a:txBody>
                  <a:tcPr marL="68580" marR="68580" marT="0" marB="0" anchor="ctr"/>
                </a:tc>
                <a:tc>
                  <a:txBody>
                    <a:bodyPr/>
                    <a:lstStyle/>
                    <a:p>
                      <a:pPr marL="0" marR="0" indent="0" algn="just">
                        <a:lnSpc>
                          <a:spcPct val="115000"/>
                        </a:lnSpc>
                        <a:spcBef>
                          <a:spcPts val="0"/>
                        </a:spcBef>
                        <a:spcAft>
                          <a:spcPts val="300"/>
                        </a:spcAft>
                      </a:pPr>
                      <a:r>
                        <a:rPr lang="en-US" sz="1400">
                          <a:latin typeface="Times New Roman"/>
                          <a:ea typeface="Calibri"/>
                        </a:rPr>
                        <a:t>Intel Core2 Duo, 2-core, 2.26 GHz, 25W TDP</a:t>
                      </a:r>
                    </a:p>
                  </a:txBody>
                  <a:tcPr marL="68580" marR="68580" marT="0" marB="0" anchor="ctr"/>
                </a:tc>
                <a:tc>
                  <a:txBody>
                    <a:bodyPr/>
                    <a:lstStyle/>
                    <a:p>
                      <a:pPr marL="0" marR="0" indent="0" algn="just">
                        <a:lnSpc>
                          <a:spcPct val="115000"/>
                        </a:lnSpc>
                        <a:spcBef>
                          <a:spcPts val="0"/>
                        </a:spcBef>
                        <a:spcAft>
                          <a:spcPts val="300"/>
                        </a:spcAft>
                      </a:pPr>
                      <a:r>
                        <a:rPr lang="en-US" sz="1400">
                          <a:latin typeface="Times New Roman"/>
                          <a:ea typeface="Calibri"/>
                        </a:rPr>
                        <a:t>4 GB DDR3-1066</a:t>
                      </a:r>
                    </a:p>
                  </a:txBody>
                  <a:tcPr marL="68580" marR="68580" marT="0" marB="0" anchor="ctr"/>
                </a:tc>
                <a:tc>
                  <a:txBody>
                    <a:bodyPr/>
                    <a:lstStyle/>
                    <a:p>
                      <a:pPr marL="0" marR="0" indent="0" algn="just">
                        <a:lnSpc>
                          <a:spcPct val="115000"/>
                        </a:lnSpc>
                        <a:spcBef>
                          <a:spcPts val="0"/>
                        </a:spcBef>
                        <a:spcAft>
                          <a:spcPts val="300"/>
                        </a:spcAft>
                      </a:pPr>
                      <a:r>
                        <a:rPr lang="en-US" sz="1400" dirty="0">
                          <a:latin typeface="Times New Roman"/>
                          <a:ea typeface="Calibri"/>
                        </a:rPr>
                        <a:t>1 SSD</a:t>
                      </a:r>
                    </a:p>
                  </a:txBody>
                  <a:tcPr marL="68580" marR="68580" marT="0" marB="0" anchor="ctr"/>
                </a:tc>
                <a:tc>
                  <a:txBody>
                    <a:bodyPr/>
                    <a:lstStyle/>
                    <a:p>
                      <a:pPr marL="0" marR="0" indent="0" algn="just">
                        <a:lnSpc>
                          <a:spcPct val="115000"/>
                        </a:lnSpc>
                        <a:spcBef>
                          <a:spcPts val="0"/>
                        </a:spcBef>
                        <a:spcAft>
                          <a:spcPts val="300"/>
                        </a:spcAft>
                      </a:pPr>
                      <a:r>
                        <a:rPr lang="en-US" sz="1400">
                          <a:latin typeface="Times New Roman"/>
                          <a:ea typeface="Calibri"/>
                        </a:rPr>
                        <a:t>Mac Mini</a:t>
                      </a:r>
                    </a:p>
                  </a:txBody>
                  <a:tcPr marL="68580" marR="68580" marT="0" marB="0" anchor="ctr"/>
                </a:tc>
                <a:tc>
                  <a:txBody>
                    <a:bodyPr/>
                    <a:lstStyle/>
                    <a:p>
                      <a:pPr marL="0" marR="0" indent="0" algn="l">
                        <a:lnSpc>
                          <a:spcPct val="115000"/>
                        </a:lnSpc>
                        <a:spcBef>
                          <a:spcPts val="0"/>
                        </a:spcBef>
                        <a:spcAft>
                          <a:spcPts val="300"/>
                        </a:spcAft>
                      </a:pPr>
                      <a:r>
                        <a:rPr lang="en-US" sz="1400">
                          <a:latin typeface="Times New Roman"/>
                          <a:ea typeface="Calibri"/>
                        </a:rPr>
                        <a:t>$1200</a:t>
                      </a:r>
                    </a:p>
                  </a:txBody>
                  <a:tcPr marL="68580" marR="68580" marT="0" marB="0" anchor="ctr"/>
                </a:tc>
              </a:tr>
              <a:tr h="709677">
                <a:tc>
                  <a:txBody>
                    <a:bodyPr/>
                    <a:lstStyle/>
                    <a:p>
                      <a:pPr marL="0" marR="0" indent="0" algn="ctr">
                        <a:lnSpc>
                          <a:spcPct val="115000"/>
                        </a:lnSpc>
                        <a:spcBef>
                          <a:spcPts val="0"/>
                        </a:spcBef>
                        <a:spcAft>
                          <a:spcPts val="300"/>
                        </a:spcAft>
                      </a:pPr>
                      <a:r>
                        <a:rPr lang="en-US" sz="1400" dirty="0">
                          <a:latin typeface="Times New Roman"/>
                          <a:ea typeface="Calibri"/>
                        </a:rPr>
                        <a:t>3 (desktop)</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AMD </a:t>
                      </a:r>
                      <a:r>
                        <a:rPr lang="en-US" sz="1400" dirty="0" err="1">
                          <a:latin typeface="Times New Roman"/>
                          <a:ea typeface="Calibri"/>
                        </a:rPr>
                        <a:t>Athlon</a:t>
                      </a:r>
                      <a:r>
                        <a:rPr lang="en-US" sz="1400" dirty="0">
                          <a:latin typeface="Times New Roman"/>
                          <a:ea typeface="Calibri"/>
                        </a:rPr>
                        <a:t>, 2-core, 2.2 GHz, 65W TDP</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8 GB DDR2-800</a:t>
                      </a:r>
                    </a:p>
                  </a:txBody>
                  <a:tcPr marL="68580" marR="68580" marT="0" marB="0" anchor="ctr">
                    <a:solidFill>
                      <a:schemeClr val="tx1">
                        <a:lumMod val="95000"/>
                      </a:schemeClr>
                    </a:solidFill>
                  </a:tcPr>
                </a:tc>
                <a:tc>
                  <a:txBody>
                    <a:bodyPr/>
                    <a:lstStyle/>
                    <a:p>
                      <a:pPr marL="0" marR="0" indent="0" algn="just">
                        <a:lnSpc>
                          <a:spcPct val="115000"/>
                        </a:lnSpc>
                        <a:spcBef>
                          <a:spcPts val="0"/>
                        </a:spcBef>
                        <a:spcAft>
                          <a:spcPts val="300"/>
                        </a:spcAft>
                      </a:pPr>
                      <a:r>
                        <a:rPr lang="en-US" sz="1400" dirty="0">
                          <a:latin typeface="Times New Roman"/>
                          <a:ea typeface="Calibri"/>
                        </a:rPr>
                        <a:t>1 SSD</a:t>
                      </a:r>
                    </a:p>
                  </a:txBody>
                  <a:tcPr marL="68580" marR="68580" marT="0" marB="0" anchor="ctr">
                    <a:solidFill>
                      <a:schemeClr val="tx1">
                        <a:lumMod val="95000"/>
                      </a:schemeClr>
                    </a:solidFill>
                  </a:tcPr>
                </a:tc>
                <a:tc>
                  <a:txBody>
                    <a:bodyPr/>
                    <a:lstStyle/>
                    <a:p>
                      <a:pPr marL="0" marR="0" indent="0" algn="l">
                        <a:lnSpc>
                          <a:spcPct val="115000"/>
                        </a:lnSpc>
                        <a:spcBef>
                          <a:spcPts val="0"/>
                        </a:spcBef>
                        <a:spcAft>
                          <a:spcPts val="300"/>
                        </a:spcAft>
                      </a:pPr>
                      <a:r>
                        <a:rPr lang="en-US" sz="1400">
                          <a:latin typeface="Times New Roman"/>
                          <a:ea typeface="Calibri"/>
                        </a:rPr>
                        <a:t>MSI AA-780E</a:t>
                      </a:r>
                    </a:p>
                  </a:txBody>
                  <a:tcPr marL="68580" marR="68580" marT="0" marB="0" anchor="ctr">
                    <a:solidFill>
                      <a:schemeClr val="tx1">
                        <a:lumMod val="95000"/>
                      </a:schemeClr>
                    </a:solidFill>
                  </a:tcPr>
                </a:tc>
                <a:tc>
                  <a:txBody>
                    <a:bodyPr/>
                    <a:lstStyle/>
                    <a:p>
                      <a:pPr marL="0" marR="0" indent="0" algn="l">
                        <a:lnSpc>
                          <a:spcPct val="115000"/>
                        </a:lnSpc>
                        <a:spcBef>
                          <a:spcPts val="0"/>
                        </a:spcBef>
                        <a:spcAft>
                          <a:spcPts val="300"/>
                        </a:spcAft>
                      </a:pPr>
                      <a:r>
                        <a:rPr lang="en-US" sz="1400" dirty="0">
                          <a:latin typeface="Times New Roman"/>
                          <a:ea typeface="Calibri"/>
                        </a:rPr>
                        <a:t>sample</a:t>
                      </a:r>
                    </a:p>
                  </a:txBody>
                  <a:tcPr marL="68580" marR="68580" marT="0" marB="0" anchor="ctr">
                    <a:solidFill>
                      <a:schemeClr val="tx1">
                        <a:lumMod val="95000"/>
                      </a:schemeClr>
                    </a:solidFill>
                  </a:tcPr>
                </a:tc>
              </a:tr>
              <a:tr h="709677">
                <a:tc>
                  <a:txBody>
                    <a:bodyPr/>
                    <a:lstStyle/>
                    <a:p>
                      <a:pPr marL="0" marR="0" indent="0" algn="ctr">
                        <a:lnSpc>
                          <a:spcPct val="115000"/>
                        </a:lnSpc>
                        <a:spcBef>
                          <a:spcPts val="0"/>
                        </a:spcBef>
                        <a:spcAft>
                          <a:spcPts val="300"/>
                        </a:spcAft>
                      </a:pPr>
                      <a:r>
                        <a:rPr lang="en-US" sz="1400" dirty="0">
                          <a:latin typeface="Times New Roman"/>
                          <a:ea typeface="Calibri"/>
                        </a:rPr>
                        <a:t>4 (server)</a:t>
                      </a:r>
                    </a:p>
                  </a:txBody>
                  <a:tcPr marL="68580" marR="68580" marT="0" marB="0" anchor="ctr"/>
                </a:tc>
                <a:tc>
                  <a:txBody>
                    <a:bodyPr/>
                    <a:lstStyle/>
                    <a:p>
                      <a:pPr marL="0" marR="0" indent="0" algn="just">
                        <a:lnSpc>
                          <a:spcPct val="115000"/>
                        </a:lnSpc>
                        <a:spcBef>
                          <a:spcPts val="0"/>
                        </a:spcBef>
                        <a:spcAft>
                          <a:spcPts val="300"/>
                        </a:spcAft>
                      </a:pPr>
                      <a:r>
                        <a:rPr lang="en-US" sz="1400">
                          <a:latin typeface="Times New Roman"/>
                          <a:ea typeface="Calibri"/>
                        </a:rPr>
                        <a:t>AMD Opteron, 4-core, 2.0 GHz, 50W TDP</a:t>
                      </a:r>
                    </a:p>
                  </a:txBody>
                  <a:tcPr marL="68580" marR="68580" marT="0" marB="0" anchor="ctr"/>
                </a:tc>
                <a:tc>
                  <a:txBody>
                    <a:bodyPr/>
                    <a:lstStyle/>
                    <a:p>
                      <a:pPr marL="0" marR="0" indent="0" algn="just">
                        <a:lnSpc>
                          <a:spcPct val="115000"/>
                        </a:lnSpc>
                        <a:spcBef>
                          <a:spcPts val="0"/>
                        </a:spcBef>
                        <a:spcAft>
                          <a:spcPts val="300"/>
                        </a:spcAft>
                      </a:pPr>
                      <a:r>
                        <a:rPr lang="en-US" sz="1400" dirty="0">
                          <a:latin typeface="Times New Roman"/>
                          <a:ea typeface="Calibri"/>
                        </a:rPr>
                        <a:t>32 GB DDR2-800</a:t>
                      </a:r>
                    </a:p>
                  </a:txBody>
                  <a:tcPr marL="68580" marR="68580" marT="0" marB="0" anchor="ctr"/>
                </a:tc>
                <a:tc>
                  <a:txBody>
                    <a:bodyPr/>
                    <a:lstStyle/>
                    <a:p>
                      <a:pPr marL="0" marR="0" indent="0" algn="just">
                        <a:lnSpc>
                          <a:spcPct val="115000"/>
                        </a:lnSpc>
                        <a:spcBef>
                          <a:spcPts val="0"/>
                        </a:spcBef>
                        <a:spcAft>
                          <a:spcPts val="300"/>
                        </a:spcAft>
                      </a:pPr>
                      <a:r>
                        <a:rPr lang="en-US" sz="1400" dirty="0">
                          <a:latin typeface="Times New Roman"/>
                          <a:ea typeface="Calibri"/>
                        </a:rPr>
                        <a:t>2 10K RPM</a:t>
                      </a:r>
                    </a:p>
                  </a:txBody>
                  <a:tcPr marL="68580" marR="68580" marT="0" marB="0" anchor="ctr"/>
                </a:tc>
                <a:tc>
                  <a:txBody>
                    <a:bodyPr/>
                    <a:lstStyle/>
                    <a:p>
                      <a:pPr marL="0" marR="0" indent="0" algn="just">
                        <a:lnSpc>
                          <a:spcPct val="115000"/>
                        </a:lnSpc>
                        <a:spcBef>
                          <a:spcPts val="0"/>
                        </a:spcBef>
                        <a:spcAft>
                          <a:spcPts val="300"/>
                        </a:spcAft>
                      </a:pPr>
                      <a:r>
                        <a:rPr lang="en-US" sz="1400" dirty="0" err="1">
                          <a:latin typeface="Times New Roman"/>
                          <a:ea typeface="Calibri"/>
                        </a:rPr>
                        <a:t>Supermicro</a:t>
                      </a:r>
                      <a:r>
                        <a:rPr lang="en-US" sz="1400" dirty="0">
                          <a:latin typeface="Times New Roman"/>
                          <a:ea typeface="Calibri"/>
                        </a:rPr>
                        <a:t>             AS-1021M-T2+B</a:t>
                      </a:r>
                    </a:p>
                  </a:txBody>
                  <a:tcPr marL="68580" marR="68580" marT="0" marB="0" anchor="ctr"/>
                </a:tc>
                <a:tc>
                  <a:txBody>
                    <a:bodyPr/>
                    <a:lstStyle/>
                    <a:p>
                      <a:pPr marL="0" marR="0" indent="0" algn="l">
                        <a:lnSpc>
                          <a:spcPct val="115000"/>
                        </a:lnSpc>
                        <a:spcBef>
                          <a:spcPts val="0"/>
                        </a:spcBef>
                        <a:spcAft>
                          <a:spcPts val="300"/>
                        </a:spcAft>
                      </a:pPr>
                      <a:r>
                        <a:rPr lang="en-US" sz="1400" dirty="0">
                          <a:latin typeface="Times New Roman"/>
                          <a:ea typeface="Calibri"/>
                        </a:rPr>
                        <a:t>$1900</a:t>
                      </a:r>
                    </a:p>
                  </a:txBody>
                  <a:tcPr marL="68580" marR="68580" marT="0" marB="0" anchor="ct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Benchmarks</a:t>
            </a:r>
            <a:endParaRPr lang="en-US" dirty="0"/>
          </a:p>
        </p:txBody>
      </p:sp>
      <p:sp>
        <p:nvSpPr>
          <p:cNvPr id="3" name="Content Placeholder 2"/>
          <p:cNvSpPr>
            <a:spLocks noGrp="1"/>
          </p:cNvSpPr>
          <p:nvPr>
            <p:ph idx="1"/>
          </p:nvPr>
        </p:nvSpPr>
        <p:spPr>
          <a:xfrm>
            <a:off x="381000" y="1411552"/>
            <a:ext cx="8382000" cy="5078313"/>
          </a:xfrm>
        </p:spPr>
        <p:txBody>
          <a:bodyPr/>
          <a:lstStyle/>
          <a:p>
            <a:r>
              <a:rPr lang="en-US" dirty="0" smtClean="0"/>
              <a:t>Single Machine</a:t>
            </a:r>
          </a:p>
          <a:p>
            <a:pPr lvl="1"/>
            <a:r>
              <a:rPr lang="en-US" dirty="0" err="1" smtClean="0"/>
              <a:t>CPUEater</a:t>
            </a:r>
            <a:endParaRPr lang="en-US" dirty="0" smtClean="0"/>
          </a:p>
          <a:p>
            <a:pPr lvl="1"/>
            <a:r>
              <a:rPr lang="en-US" dirty="0" smtClean="0"/>
              <a:t>SPEC CPU2006 Integer</a:t>
            </a:r>
          </a:p>
          <a:p>
            <a:pPr lvl="1"/>
            <a:r>
              <a:rPr lang="en-US" dirty="0" smtClean="0"/>
              <a:t>SPEC Power 2008</a:t>
            </a:r>
          </a:p>
          <a:p>
            <a:pPr lvl="1"/>
            <a:r>
              <a:rPr lang="en-US" dirty="0" err="1" smtClean="0">
                <a:solidFill>
                  <a:schemeClr val="tx1">
                    <a:lumMod val="50000"/>
                  </a:schemeClr>
                </a:solidFill>
              </a:rPr>
              <a:t>JouleSort</a:t>
            </a:r>
            <a:endParaRPr lang="en-US" dirty="0" smtClean="0">
              <a:solidFill>
                <a:schemeClr val="tx1">
                  <a:lumMod val="50000"/>
                </a:schemeClr>
              </a:solidFill>
            </a:endParaRPr>
          </a:p>
          <a:p>
            <a:r>
              <a:rPr lang="en-US" dirty="0" smtClean="0"/>
              <a:t>5-node Cluster (DryadLINQ)</a:t>
            </a:r>
          </a:p>
          <a:p>
            <a:pPr lvl="1"/>
            <a:r>
              <a:rPr lang="en-US" dirty="0" smtClean="0"/>
              <a:t>Sort</a:t>
            </a:r>
          </a:p>
          <a:p>
            <a:pPr lvl="1"/>
            <a:r>
              <a:rPr lang="en-US" dirty="0" err="1" smtClean="0"/>
              <a:t>StaticRank</a:t>
            </a:r>
            <a:endParaRPr lang="en-US" dirty="0" smtClean="0"/>
          </a:p>
          <a:p>
            <a:pPr lvl="1"/>
            <a:r>
              <a:rPr lang="en-US" dirty="0" smtClean="0"/>
              <a:t>Prime</a:t>
            </a:r>
          </a:p>
          <a:p>
            <a:pPr lvl="1"/>
            <a:r>
              <a:rPr lang="en-US" dirty="0" err="1" smtClean="0"/>
              <a:t>WordCount</a:t>
            </a:r>
            <a:endParaRPr lang="en-US" dirty="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Results</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anner">
  <a:themeElements>
    <a:clrScheme name="MSR 2007 Dark">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objectDefaults>
  <a:extraClrSchemeLst/>
</a:theme>
</file>

<file path=ppt/theme/theme2.xml><?xml version="1.0" encoding="utf-8"?>
<a:theme xmlns:a="http://schemas.openxmlformats.org/drawingml/2006/main" name="Blank">
  <a:themeElements>
    <a:clrScheme name="MSR 2007 Dark">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objectDefaults>
  <a:extraClrSchemeLst/>
</a:theme>
</file>

<file path=ppt/theme/theme3.xml><?xml version="1.0" encoding="utf-8"?>
<a:theme xmlns:a="http://schemas.openxmlformats.org/drawingml/2006/main" name="MSR Bann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MSR_PPT template_07_dark_w.footer</Template>
  <TotalTime>2975</TotalTime>
  <Words>929</Words>
  <Application>Microsoft Office PowerPoint</Application>
  <PresentationFormat>On-screen Show (4:3)</PresentationFormat>
  <Paragraphs>170</Paragraphs>
  <Slides>18</Slides>
  <Notes>5</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Banner</vt:lpstr>
      <vt:lpstr>Blank</vt:lpstr>
      <vt:lpstr>MSR Banner</vt:lpstr>
      <vt:lpstr>The Search for Energy-Efficient Building Blocks for the Data Center </vt:lpstr>
      <vt:lpstr>Data Center Energy Cost</vt:lpstr>
      <vt:lpstr>Energy Efficient Data Centers</vt:lpstr>
      <vt:lpstr>Research Landscape</vt:lpstr>
      <vt:lpstr>Paper Summary</vt:lpstr>
      <vt:lpstr>Outline</vt:lpstr>
      <vt:lpstr>Hardware Systems</vt:lpstr>
      <vt:lpstr>Benchmarks</vt:lpstr>
      <vt:lpstr>Results</vt:lpstr>
      <vt:lpstr>System power</vt:lpstr>
      <vt:lpstr>Spec CPU 2006 Integer</vt:lpstr>
      <vt:lpstr>Spec Power 2008</vt:lpstr>
      <vt:lpstr>Single Machine Summary</vt:lpstr>
      <vt:lpstr>Cluster Energy Efficiency</vt:lpstr>
      <vt:lpstr>Caveats</vt:lpstr>
      <vt:lpstr>Conclusions</vt:lpstr>
      <vt:lpstr>PowerPoint Presentation</vt:lpstr>
      <vt:lpstr>Processor  vs. I/O Subsystem</vt:lpstr>
    </vt:vector>
  </TitlesOfParts>
  <Manager>&lt;Content Manager Name Here&gt;</Manager>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Name of Event</dc:subject>
  <dc:creator>Colleen Nelson</dc:creator>
  <dc:description>Template: Mark Johnson, Silver Fox Productions Inc.
Formatting:
Event Date:
Event Location:
Audience:</dc:description>
  <cp:lastModifiedBy>John Davis (RESEARCH)</cp:lastModifiedBy>
  <cp:revision>214</cp:revision>
  <dcterms:created xsi:type="dcterms:W3CDTF">2007-11-05T20:21:03Z</dcterms:created>
  <dcterms:modified xsi:type="dcterms:W3CDTF">2010-08-10T22:32:45Z</dcterms:modified>
</cp:coreProperties>
</file>